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88" r:id="rId2"/>
    <p:sldId id="4082" r:id="rId3"/>
    <p:sldId id="4083" r:id="rId4"/>
    <p:sldId id="504" r:id="rId5"/>
    <p:sldId id="4089" r:id="rId6"/>
    <p:sldId id="4097" r:id="rId7"/>
    <p:sldId id="509" r:id="rId8"/>
    <p:sldId id="4099" r:id="rId9"/>
    <p:sldId id="4110" r:id="rId10"/>
    <p:sldId id="4101" r:id="rId11"/>
    <p:sldId id="4103" r:id="rId12"/>
    <p:sldId id="4111" r:id="rId13"/>
    <p:sldId id="4112" r:id="rId14"/>
    <p:sldId id="4108" r:id="rId15"/>
    <p:sldId id="4109" r:id="rId16"/>
    <p:sldId id="1026" r:id="rId17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5EF"/>
    <a:srgbClr val="F86EF1"/>
    <a:srgbClr val="F86EC7"/>
    <a:srgbClr val="EA7CC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F2755-CA7D-4F6D-9504-7959784F68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34314-CD1A-4A9B-8873-36928ABB8D4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ประชาชนคนไทยทุกสิทธิ </a:t>
          </a:r>
          <a:r>
            <a: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ยกเว้น สิทธิประกันสังคม</a:t>
          </a:r>
          <a:endParaRPr lang="en-US" sz="24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7F7934-3284-4EC0-A5CB-973F063622C5}" type="parTrans" cxnId="{1A793818-F6EC-40C3-9C4B-907F3ED972D5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1F6FF6-43C5-4AFD-AFAA-7D27FC8942B0}" type="sibTrans" cxnId="{1A793818-F6EC-40C3-9C4B-907F3ED972D5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008A716-5442-429D-A85D-73C772D149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th-TH" sz="2400" b="1" i="0" u="none" strike="noStrike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เป็นวัคซีนโควิด 19 ที่ได้รับโดยไม่เสียค่าใช้จ่าย รวมถึงความเสียหายจากเหตุสุดวิสัย</a:t>
          </a:r>
          <a:endParaRPr lang="en-US" sz="24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2C479BD-72FD-4EF2-8893-42A8F7404AF9}" type="parTrans" cxnId="{72136C91-0345-4B1A-AC30-D9E1750CE259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0BAC3D-4CB7-45B1-B1F7-6B3B160138AA}" type="sibTrans" cxnId="{72136C91-0345-4B1A-AC30-D9E1750CE259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3B3FDD-CDFF-434F-8D53-93318F0E363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มีเอกสารรับรองการฉีดและเอกสารรับรองทางการแพทย์ หรือเอกสารสอบสวนโรคที่ระบุถึง  </a:t>
          </a:r>
        </a:p>
        <a:p>
          <a:pPr algn="l">
            <a:spcAft>
              <a:spcPts val="0"/>
            </a:spcAft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อาการไม่พึงประสงค์ที่เกิดจากการฉีดวัคซีนโควิด 19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AEFI 1)</a:t>
          </a:r>
        </a:p>
      </dgm:t>
    </dgm:pt>
    <dgm:pt modelId="{43CCCF5F-EDC2-44F9-8CDF-83C36426544F}" type="parTrans" cxnId="{025C70ED-DACE-4EAC-8AE5-10A9852377DD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243B970-FF5E-4F65-AAA0-1412B67A1539}" type="sibTrans" cxnId="{025C70ED-DACE-4EAC-8AE5-10A9852377DD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E3A276-090F-4B17-9FBC-483C0C1B44A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 ยื่นคำร้องไม่เกิน 2 ปี นับแต่วันที่ทราบความเสียหาย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348BF9-12F7-49DF-BA22-57E26D1878AA}" type="parTrans" cxnId="{06BE0917-222B-4961-9C8F-59F8E596A508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8EAA3E-6EAB-46C2-90F1-59B5176F39F5}" type="sibTrans" cxnId="{06BE0917-222B-4961-9C8F-59F8E596A508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BFBDAA-5289-4438-8AA1-F4635AB1A7C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h-TH" sz="24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 หน่วยบริการที่ทำให้ได้รับความเสียหายอยู่ในพื้นที่ สปสช.เขต 5 ราชบุรี</a:t>
          </a:r>
        </a:p>
      </dgm:t>
    </dgm:pt>
    <dgm:pt modelId="{E4F54CD1-9242-4F5B-BE00-F4FE53D21CF1}" type="parTrans" cxnId="{DC93D873-0B88-4AEE-9A5C-2D34F78E7CE3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56322E-2FC7-438E-98B8-10AB064C8154}" type="sibTrans" cxnId="{DC93D873-0B88-4AEE-9A5C-2D34F78E7CE3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4C7DB8-C214-45A0-B2E0-AA0D18213CB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h-TH" sz="22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 ฉีดวัคซีนที่หน่วยบริการ ขึ้นทะเบียนตาม พรบ.หลักประกันสุขภาพแห่งชาติ พ.ศ.2545 และสถานบริการอื่นที่ให้บริการ  (เอกชนที่ไม่ได้ขึ้นทะเบียน) </a:t>
          </a:r>
        </a:p>
      </dgm:t>
    </dgm:pt>
    <dgm:pt modelId="{A77D486A-6D25-409A-96DD-5AB0B8F91EE7}" type="parTrans" cxnId="{ACB3132F-0D48-42E8-8C61-E2E99D9FEB1B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9A2EC9-5290-4ED6-9686-EA48BCE874F0}" type="sibTrans" cxnId="{ACB3132F-0D48-42E8-8C61-E2E99D9FEB1B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18F6C92-C22B-49B7-9F36-1BC4F1B54D5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h-TH" sz="24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ผู้รับบริการฉีดวัคซีนโควิด 19 ก่อนประกาศใช้บังคับ (5 เมษายน 2564) ก็ถือว่าเป็น  </a:t>
          </a:r>
          <a:br>
            <a:rPr lang="th-TH" sz="24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i="0" u="none" strike="noStrike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ผู้รับบริการที่เสียหายด้วย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98B534-B333-4D97-A81B-458CC3CE11F2}" type="parTrans" cxnId="{F8DF5276-FB27-4446-9116-4681D330B3E0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DE3D05-E814-40F3-9C7F-A9ADC56B1CFC}" type="sibTrans" cxnId="{F8DF5276-FB27-4446-9116-4681D330B3E0}">
      <dgm:prSet/>
      <dgm:spPr/>
      <dgm:t>
        <a:bodyPr/>
        <a:lstStyle/>
        <a:p>
          <a:endParaRPr lang="en-US" sz="1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03CE09-AAC1-48C5-91F5-BB6AC1D51033}" type="pres">
      <dgm:prSet presAssocID="{2FBF2755-CA7D-4F6D-9504-7959784F687C}" presName="linearFlow" presStyleCnt="0">
        <dgm:presLayoutVars>
          <dgm:dir/>
          <dgm:resizeHandles val="exact"/>
        </dgm:presLayoutVars>
      </dgm:prSet>
      <dgm:spPr/>
    </dgm:pt>
    <dgm:pt modelId="{97D14B73-3950-4ECF-84D6-E0759BD001DA}" type="pres">
      <dgm:prSet presAssocID="{51034314-CD1A-4A9B-8873-36928ABB8D4E}" presName="composite" presStyleCnt="0"/>
      <dgm:spPr/>
    </dgm:pt>
    <dgm:pt modelId="{85964B7D-800A-4C5A-996F-351B14DB67BF}" type="pres">
      <dgm:prSet presAssocID="{51034314-CD1A-4A9B-8873-36928ABB8D4E}" presName="imgShp" presStyleLbl="fgImgPlace1" presStyleIdx="0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680B6DB-35F7-4FCF-973D-E0468D3ED6D8}" type="pres">
      <dgm:prSet presAssocID="{51034314-CD1A-4A9B-8873-36928ABB8D4E}" presName="txShp" presStyleLbl="node1" presStyleIdx="0" presStyleCnt="7">
        <dgm:presLayoutVars>
          <dgm:bulletEnabled val="1"/>
        </dgm:presLayoutVars>
      </dgm:prSet>
      <dgm:spPr/>
    </dgm:pt>
    <dgm:pt modelId="{FDF11CAE-FD54-4555-9E4C-470843EFE414}" type="pres">
      <dgm:prSet presAssocID="{6A1F6FF6-43C5-4AFD-AFAA-7D27FC8942B0}" presName="spacing" presStyleCnt="0"/>
      <dgm:spPr/>
    </dgm:pt>
    <dgm:pt modelId="{1AA61944-905E-41C5-8666-5D1AF9919EB8}" type="pres">
      <dgm:prSet presAssocID="{E18F6C92-C22B-49B7-9F36-1BC4F1B54D5A}" presName="composite" presStyleCnt="0"/>
      <dgm:spPr/>
    </dgm:pt>
    <dgm:pt modelId="{A53BD4F6-56C1-498D-9A9C-A02DBBC396C8}" type="pres">
      <dgm:prSet presAssocID="{E18F6C92-C22B-49B7-9F36-1BC4F1B54D5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outline outline"/>
        </a:ext>
      </dgm:extLst>
    </dgm:pt>
    <dgm:pt modelId="{5E77C62A-3E8E-47EA-97C3-FF9EF7398206}" type="pres">
      <dgm:prSet presAssocID="{E18F6C92-C22B-49B7-9F36-1BC4F1B54D5A}" presName="txShp" presStyleLbl="node1" presStyleIdx="1" presStyleCnt="7" custScaleY="140582">
        <dgm:presLayoutVars>
          <dgm:bulletEnabled val="1"/>
        </dgm:presLayoutVars>
      </dgm:prSet>
      <dgm:spPr/>
    </dgm:pt>
    <dgm:pt modelId="{2668FE0F-3C8D-4D5F-B5FB-B5C4DF5F0EC1}" type="pres">
      <dgm:prSet presAssocID="{08DE3D05-E814-40F3-9C7F-A9ADC56B1CFC}" presName="spacing" presStyleCnt="0"/>
      <dgm:spPr/>
    </dgm:pt>
    <dgm:pt modelId="{349B9191-0058-4C90-873F-52A52B0AC4B4}" type="pres">
      <dgm:prSet presAssocID="{2008A716-5442-429D-A85D-73C772D149AF}" presName="composite" presStyleCnt="0"/>
      <dgm:spPr/>
    </dgm:pt>
    <dgm:pt modelId="{1D1CB0C7-B101-449C-B1F7-54F699518D96}" type="pres">
      <dgm:prSet presAssocID="{2008A716-5442-429D-A85D-73C772D149AF}" presName="imgShp" presStyleLbl="fgImgPlac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9367DD9-3B03-4E16-9B61-B4CE1FB48C48}" type="pres">
      <dgm:prSet presAssocID="{2008A716-5442-429D-A85D-73C772D149AF}" presName="txShp" presStyleLbl="node1" presStyleIdx="2" presStyleCnt="7" custScaleY="138294">
        <dgm:presLayoutVars>
          <dgm:bulletEnabled val="1"/>
        </dgm:presLayoutVars>
      </dgm:prSet>
      <dgm:spPr/>
    </dgm:pt>
    <dgm:pt modelId="{6168655C-D2B0-43B7-84BD-63AA8FEAC03E}" type="pres">
      <dgm:prSet presAssocID="{270BAC3D-4CB7-45B1-B1F7-6B3B160138AA}" presName="spacing" presStyleCnt="0"/>
      <dgm:spPr/>
    </dgm:pt>
    <dgm:pt modelId="{E9A5216D-727F-4BBB-ABFF-5A571827F748}" type="pres">
      <dgm:prSet presAssocID="{563B3FDD-CDFF-434F-8D53-93318F0E363E}" presName="composite" presStyleCnt="0"/>
      <dgm:spPr/>
    </dgm:pt>
    <dgm:pt modelId="{F22EC096-7377-498E-A189-77A61B1BD955}" type="pres">
      <dgm:prSet presAssocID="{563B3FDD-CDFF-434F-8D53-93318F0E363E}" presName="imgShp" presStyleLbl="fgImgPlac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7CBFB1B-86BA-4B2A-A908-F320C71565E6}" type="pres">
      <dgm:prSet presAssocID="{563B3FDD-CDFF-434F-8D53-93318F0E363E}" presName="txShp" presStyleLbl="node1" presStyleIdx="3" presStyleCnt="7" custScaleY="129605">
        <dgm:presLayoutVars>
          <dgm:bulletEnabled val="1"/>
        </dgm:presLayoutVars>
      </dgm:prSet>
      <dgm:spPr/>
    </dgm:pt>
    <dgm:pt modelId="{D2CFB528-5C89-4CCD-974E-AB7FB3926359}" type="pres">
      <dgm:prSet presAssocID="{E243B970-FF5E-4F65-AAA0-1412B67A1539}" presName="spacing" presStyleCnt="0"/>
      <dgm:spPr/>
    </dgm:pt>
    <dgm:pt modelId="{2DDA9B33-E6FC-4373-B8D9-7A6B3B7AEBFF}" type="pres">
      <dgm:prSet presAssocID="{6EE3A276-090F-4B17-9FBC-483C0C1B44A5}" presName="composite" presStyleCnt="0"/>
      <dgm:spPr/>
    </dgm:pt>
    <dgm:pt modelId="{954E58E1-9E8C-4DC2-BA74-01CA7E2F6FA8}" type="pres">
      <dgm:prSet presAssocID="{6EE3A276-090F-4B17-9FBC-483C0C1B44A5}" presName="imgShp" presStyleLbl="fgImgPlace1" presStyleIdx="4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676C436-4CD9-44FB-AA83-3C8658824AE9}" type="pres">
      <dgm:prSet presAssocID="{6EE3A276-090F-4B17-9FBC-483C0C1B44A5}" presName="txShp" presStyleLbl="node1" presStyleIdx="4" presStyleCnt="7">
        <dgm:presLayoutVars>
          <dgm:bulletEnabled val="1"/>
        </dgm:presLayoutVars>
      </dgm:prSet>
      <dgm:spPr/>
    </dgm:pt>
    <dgm:pt modelId="{1F3AEFC8-68AC-4D96-94C1-03D908D243D1}" type="pres">
      <dgm:prSet presAssocID="{B48EAA3E-6EAB-46C2-90F1-59B5176F39F5}" presName="spacing" presStyleCnt="0"/>
      <dgm:spPr/>
    </dgm:pt>
    <dgm:pt modelId="{8B559AD3-7183-489E-B236-63D5C2E17884}" type="pres">
      <dgm:prSet presAssocID="{8CBFBDAA-5289-4438-8AA1-F4635AB1A7CE}" presName="composite" presStyleCnt="0"/>
      <dgm:spPr/>
    </dgm:pt>
    <dgm:pt modelId="{684930F5-39EC-4B9E-8AF5-5B8A131A957C}" type="pres">
      <dgm:prSet presAssocID="{8CBFBDAA-5289-4438-8AA1-F4635AB1A7CE}" presName="imgShp" presStyleLbl="fgImgPlace1" presStyleIdx="5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5C49BC7-4F0A-4B9D-946B-3DE5FB93A228}" type="pres">
      <dgm:prSet presAssocID="{8CBFBDAA-5289-4438-8AA1-F4635AB1A7CE}" presName="txShp" presStyleLbl="node1" presStyleIdx="5" presStyleCnt="7">
        <dgm:presLayoutVars>
          <dgm:bulletEnabled val="1"/>
        </dgm:presLayoutVars>
      </dgm:prSet>
      <dgm:spPr/>
    </dgm:pt>
    <dgm:pt modelId="{8D6D675D-3166-4855-916F-CBC786F8A683}" type="pres">
      <dgm:prSet presAssocID="{5556322E-2FC7-438E-98B8-10AB064C8154}" presName="spacing" presStyleCnt="0"/>
      <dgm:spPr/>
    </dgm:pt>
    <dgm:pt modelId="{2A43F5F4-32CA-40C8-82F4-6B182311F57D}" type="pres">
      <dgm:prSet presAssocID="{844C7DB8-C214-45A0-B2E0-AA0D18213CBE}" presName="composite" presStyleCnt="0"/>
      <dgm:spPr/>
    </dgm:pt>
    <dgm:pt modelId="{401A82F4-766B-4179-9B45-9B67C584E798}" type="pres">
      <dgm:prSet presAssocID="{844C7DB8-C214-45A0-B2E0-AA0D18213CBE}" presName="imgShp" presStyleLbl="fgImgPlace1" presStyleIdx="6" presStyleCnt="7"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6BD052-7167-432F-8668-84B32D0C811A}" type="pres">
      <dgm:prSet presAssocID="{844C7DB8-C214-45A0-B2E0-AA0D18213CBE}" presName="txShp" presStyleLbl="node1" presStyleIdx="6" presStyleCnt="7" custScaleY="127931">
        <dgm:presLayoutVars>
          <dgm:bulletEnabled val="1"/>
        </dgm:presLayoutVars>
      </dgm:prSet>
      <dgm:spPr/>
    </dgm:pt>
  </dgm:ptLst>
  <dgm:cxnLst>
    <dgm:cxn modelId="{A7D7B500-68BE-49EB-A246-0D9A3FD6329F}" type="presOf" srcId="{2FBF2755-CA7D-4F6D-9504-7959784F687C}" destId="{B403CE09-AAC1-48C5-91F5-BB6AC1D51033}" srcOrd="0" destOrd="0" presId="urn:microsoft.com/office/officeart/2005/8/layout/vList3"/>
    <dgm:cxn modelId="{06BE0917-222B-4961-9C8F-59F8E596A508}" srcId="{2FBF2755-CA7D-4F6D-9504-7959784F687C}" destId="{6EE3A276-090F-4B17-9FBC-483C0C1B44A5}" srcOrd="4" destOrd="0" parTransId="{E4348BF9-12F7-49DF-BA22-57E26D1878AA}" sibTransId="{B48EAA3E-6EAB-46C2-90F1-59B5176F39F5}"/>
    <dgm:cxn modelId="{1A793818-F6EC-40C3-9C4B-907F3ED972D5}" srcId="{2FBF2755-CA7D-4F6D-9504-7959784F687C}" destId="{51034314-CD1A-4A9B-8873-36928ABB8D4E}" srcOrd="0" destOrd="0" parTransId="{2D7F7934-3284-4EC0-A5CB-973F063622C5}" sibTransId="{6A1F6FF6-43C5-4AFD-AFAA-7D27FC8942B0}"/>
    <dgm:cxn modelId="{A2385A26-A850-4DD6-BE0D-2BE47B054F29}" type="presOf" srcId="{E18F6C92-C22B-49B7-9F36-1BC4F1B54D5A}" destId="{5E77C62A-3E8E-47EA-97C3-FF9EF7398206}" srcOrd="0" destOrd="0" presId="urn:microsoft.com/office/officeart/2005/8/layout/vList3"/>
    <dgm:cxn modelId="{1FF8A22E-AEA9-4387-B24D-5E04A78F0E44}" type="presOf" srcId="{563B3FDD-CDFF-434F-8D53-93318F0E363E}" destId="{17CBFB1B-86BA-4B2A-A908-F320C71565E6}" srcOrd="0" destOrd="0" presId="urn:microsoft.com/office/officeart/2005/8/layout/vList3"/>
    <dgm:cxn modelId="{ACB3132F-0D48-42E8-8C61-E2E99D9FEB1B}" srcId="{2FBF2755-CA7D-4F6D-9504-7959784F687C}" destId="{844C7DB8-C214-45A0-B2E0-AA0D18213CBE}" srcOrd="6" destOrd="0" parTransId="{A77D486A-6D25-409A-96DD-5AB0B8F91EE7}" sibTransId="{5D9A2EC9-5290-4ED6-9686-EA48BCE874F0}"/>
    <dgm:cxn modelId="{DC93D873-0B88-4AEE-9A5C-2D34F78E7CE3}" srcId="{2FBF2755-CA7D-4F6D-9504-7959784F687C}" destId="{8CBFBDAA-5289-4438-8AA1-F4635AB1A7CE}" srcOrd="5" destOrd="0" parTransId="{E4F54CD1-9242-4F5B-BE00-F4FE53D21CF1}" sibTransId="{5556322E-2FC7-438E-98B8-10AB064C8154}"/>
    <dgm:cxn modelId="{F8DF5276-FB27-4446-9116-4681D330B3E0}" srcId="{2FBF2755-CA7D-4F6D-9504-7959784F687C}" destId="{E18F6C92-C22B-49B7-9F36-1BC4F1B54D5A}" srcOrd="1" destOrd="0" parTransId="{D598B534-B333-4D97-A81B-458CC3CE11F2}" sibTransId="{08DE3D05-E814-40F3-9C7F-A9ADC56B1CFC}"/>
    <dgm:cxn modelId="{A6DF978A-EB0E-4CFE-93A8-8A60B82FC7C8}" type="presOf" srcId="{8CBFBDAA-5289-4438-8AA1-F4635AB1A7CE}" destId="{A5C49BC7-4F0A-4B9D-946B-3DE5FB93A228}" srcOrd="0" destOrd="0" presId="urn:microsoft.com/office/officeart/2005/8/layout/vList3"/>
    <dgm:cxn modelId="{72136C91-0345-4B1A-AC30-D9E1750CE259}" srcId="{2FBF2755-CA7D-4F6D-9504-7959784F687C}" destId="{2008A716-5442-429D-A85D-73C772D149AF}" srcOrd="2" destOrd="0" parTransId="{92C479BD-72FD-4EF2-8893-42A8F7404AF9}" sibTransId="{270BAC3D-4CB7-45B1-B1F7-6B3B160138AA}"/>
    <dgm:cxn modelId="{52262BAC-4C62-4FB4-A858-777A9E556A4D}" type="presOf" srcId="{6EE3A276-090F-4B17-9FBC-483C0C1B44A5}" destId="{0676C436-4CD9-44FB-AA83-3C8658824AE9}" srcOrd="0" destOrd="0" presId="urn:microsoft.com/office/officeart/2005/8/layout/vList3"/>
    <dgm:cxn modelId="{310870B9-C56F-4D0B-B672-563B36B8B71B}" type="presOf" srcId="{844C7DB8-C214-45A0-B2E0-AA0D18213CBE}" destId="{ED6BD052-7167-432F-8668-84B32D0C811A}" srcOrd="0" destOrd="0" presId="urn:microsoft.com/office/officeart/2005/8/layout/vList3"/>
    <dgm:cxn modelId="{28A250E7-A436-47F2-AA68-15D1A2D86B4F}" type="presOf" srcId="{2008A716-5442-429D-A85D-73C772D149AF}" destId="{F9367DD9-3B03-4E16-9B61-B4CE1FB48C48}" srcOrd="0" destOrd="0" presId="urn:microsoft.com/office/officeart/2005/8/layout/vList3"/>
    <dgm:cxn modelId="{ACAC6FED-7FBC-4C11-AA2B-BE953F091427}" type="presOf" srcId="{51034314-CD1A-4A9B-8873-36928ABB8D4E}" destId="{3680B6DB-35F7-4FCF-973D-E0468D3ED6D8}" srcOrd="0" destOrd="0" presId="urn:microsoft.com/office/officeart/2005/8/layout/vList3"/>
    <dgm:cxn modelId="{025C70ED-DACE-4EAC-8AE5-10A9852377DD}" srcId="{2FBF2755-CA7D-4F6D-9504-7959784F687C}" destId="{563B3FDD-CDFF-434F-8D53-93318F0E363E}" srcOrd="3" destOrd="0" parTransId="{43CCCF5F-EDC2-44F9-8CDF-83C36426544F}" sibTransId="{E243B970-FF5E-4F65-AAA0-1412B67A1539}"/>
    <dgm:cxn modelId="{9BD0A5FB-872A-45DB-94B4-F10C84688AC5}" type="presParOf" srcId="{B403CE09-AAC1-48C5-91F5-BB6AC1D51033}" destId="{97D14B73-3950-4ECF-84D6-E0759BD001DA}" srcOrd="0" destOrd="0" presId="urn:microsoft.com/office/officeart/2005/8/layout/vList3"/>
    <dgm:cxn modelId="{18818815-49C9-4653-8F17-37CCD16D212A}" type="presParOf" srcId="{97D14B73-3950-4ECF-84D6-E0759BD001DA}" destId="{85964B7D-800A-4C5A-996F-351B14DB67BF}" srcOrd="0" destOrd="0" presId="urn:microsoft.com/office/officeart/2005/8/layout/vList3"/>
    <dgm:cxn modelId="{F2831D0D-FDEA-4280-BB05-3C67E5471484}" type="presParOf" srcId="{97D14B73-3950-4ECF-84D6-E0759BD001DA}" destId="{3680B6DB-35F7-4FCF-973D-E0468D3ED6D8}" srcOrd="1" destOrd="0" presId="urn:microsoft.com/office/officeart/2005/8/layout/vList3"/>
    <dgm:cxn modelId="{E55C77DB-2265-4933-B216-76E86256ED05}" type="presParOf" srcId="{B403CE09-AAC1-48C5-91F5-BB6AC1D51033}" destId="{FDF11CAE-FD54-4555-9E4C-470843EFE414}" srcOrd="1" destOrd="0" presId="urn:microsoft.com/office/officeart/2005/8/layout/vList3"/>
    <dgm:cxn modelId="{3EBD4CDF-46A2-4D6E-89F6-89CC04A0136E}" type="presParOf" srcId="{B403CE09-AAC1-48C5-91F5-BB6AC1D51033}" destId="{1AA61944-905E-41C5-8666-5D1AF9919EB8}" srcOrd="2" destOrd="0" presId="urn:microsoft.com/office/officeart/2005/8/layout/vList3"/>
    <dgm:cxn modelId="{D38134A0-021F-482F-9482-531B18D08A83}" type="presParOf" srcId="{1AA61944-905E-41C5-8666-5D1AF9919EB8}" destId="{A53BD4F6-56C1-498D-9A9C-A02DBBC396C8}" srcOrd="0" destOrd="0" presId="urn:microsoft.com/office/officeart/2005/8/layout/vList3"/>
    <dgm:cxn modelId="{ACCEABB5-D240-4D5C-B848-D8ED78605290}" type="presParOf" srcId="{1AA61944-905E-41C5-8666-5D1AF9919EB8}" destId="{5E77C62A-3E8E-47EA-97C3-FF9EF7398206}" srcOrd="1" destOrd="0" presId="urn:microsoft.com/office/officeart/2005/8/layout/vList3"/>
    <dgm:cxn modelId="{FFEB630D-3777-4321-BA94-6EA08AD810CF}" type="presParOf" srcId="{B403CE09-AAC1-48C5-91F5-BB6AC1D51033}" destId="{2668FE0F-3C8D-4D5F-B5FB-B5C4DF5F0EC1}" srcOrd="3" destOrd="0" presId="urn:microsoft.com/office/officeart/2005/8/layout/vList3"/>
    <dgm:cxn modelId="{7A91E1B8-5557-41E5-8A72-2A4A5CFEEC35}" type="presParOf" srcId="{B403CE09-AAC1-48C5-91F5-BB6AC1D51033}" destId="{349B9191-0058-4C90-873F-52A52B0AC4B4}" srcOrd="4" destOrd="0" presId="urn:microsoft.com/office/officeart/2005/8/layout/vList3"/>
    <dgm:cxn modelId="{8F5F3E2E-B5E0-4133-A810-D96F73B7145F}" type="presParOf" srcId="{349B9191-0058-4C90-873F-52A52B0AC4B4}" destId="{1D1CB0C7-B101-449C-B1F7-54F699518D96}" srcOrd="0" destOrd="0" presId="urn:microsoft.com/office/officeart/2005/8/layout/vList3"/>
    <dgm:cxn modelId="{78C7C29F-D6FA-43AF-A618-FDA8696AD6A8}" type="presParOf" srcId="{349B9191-0058-4C90-873F-52A52B0AC4B4}" destId="{F9367DD9-3B03-4E16-9B61-B4CE1FB48C48}" srcOrd="1" destOrd="0" presId="urn:microsoft.com/office/officeart/2005/8/layout/vList3"/>
    <dgm:cxn modelId="{A214275C-B0BB-4611-83D6-C1033D043397}" type="presParOf" srcId="{B403CE09-AAC1-48C5-91F5-BB6AC1D51033}" destId="{6168655C-D2B0-43B7-84BD-63AA8FEAC03E}" srcOrd="5" destOrd="0" presId="urn:microsoft.com/office/officeart/2005/8/layout/vList3"/>
    <dgm:cxn modelId="{079626A9-E634-4B88-B269-F34DB20A87C7}" type="presParOf" srcId="{B403CE09-AAC1-48C5-91F5-BB6AC1D51033}" destId="{E9A5216D-727F-4BBB-ABFF-5A571827F748}" srcOrd="6" destOrd="0" presId="urn:microsoft.com/office/officeart/2005/8/layout/vList3"/>
    <dgm:cxn modelId="{AC0A853E-9F07-4127-8173-CAD6D1464ADB}" type="presParOf" srcId="{E9A5216D-727F-4BBB-ABFF-5A571827F748}" destId="{F22EC096-7377-498E-A189-77A61B1BD955}" srcOrd="0" destOrd="0" presId="urn:microsoft.com/office/officeart/2005/8/layout/vList3"/>
    <dgm:cxn modelId="{F82929A0-68A4-4821-B574-B79108E67ED0}" type="presParOf" srcId="{E9A5216D-727F-4BBB-ABFF-5A571827F748}" destId="{17CBFB1B-86BA-4B2A-A908-F320C71565E6}" srcOrd="1" destOrd="0" presId="urn:microsoft.com/office/officeart/2005/8/layout/vList3"/>
    <dgm:cxn modelId="{CD57F1D3-09E9-449E-90AB-93C5AC67332E}" type="presParOf" srcId="{B403CE09-AAC1-48C5-91F5-BB6AC1D51033}" destId="{D2CFB528-5C89-4CCD-974E-AB7FB3926359}" srcOrd="7" destOrd="0" presId="urn:microsoft.com/office/officeart/2005/8/layout/vList3"/>
    <dgm:cxn modelId="{07A48CBE-8F26-4972-9EE1-82D6FAED7865}" type="presParOf" srcId="{B403CE09-AAC1-48C5-91F5-BB6AC1D51033}" destId="{2DDA9B33-E6FC-4373-B8D9-7A6B3B7AEBFF}" srcOrd="8" destOrd="0" presId="urn:microsoft.com/office/officeart/2005/8/layout/vList3"/>
    <dgm:cxn modelId="{BDA86EB7-BD74-403E-AF65-4BF8F833C5FC}" type="presParOf" srcId="{2DDA9B33-E6FC-4373-B8D9-7A6B3B7AEBFF}" destId="{954E58E1-9E8C-4DC2-BA74-01CA7E2F6FA8}" srcOrd="0" destOrd="0" presId="urn:microsoft.com/office/officeart/2005/8/layout/vList3"/>
    <dgm:cxn modelId="{5805C5C9-FC05-4D33-BF6E-732E2F929259}" type="presParOf" srcId="{2DDA9B33-E6FC-4373-B8D9-7A6B3B7AEBFF}" destId="{0676C436-4CD9-44FB-AA83-3C8658824AE9}" srcOrd="1" destOrd="0" presId="urn:microsoft.com/office/officeart/2005/8/layout/vList3"/>
    <dgm:cxn modelId="{3BE572DA-538B-4EED-8A0B-1F0D494482C6}" type="presParOf" srcId="{B403CE09-AAC1-48C5-91F5-BB6AC1D51033}" destId="{1F3AEFC8-68AC-4D96-94C1-03D908D243D1}" srcOrd="9" destOrd="0" presId="urn:microsoft.com/office/officeart/2005/8/layout/vList3"/>
    <dgm:cxn modelId="{64B2F197-2957-4172-BEC4-3420A778EDAD}" type="presParOf" srcId="{B403CE09-AAC1-48C5-91F5-BB6AC1D51033}" destId="{8B559AD3-7183-489E-B236-63D5C2E17884}" srcOrd="10" destOrd="0" presId="urn:microsoft.com/office/officeart/2005/8/layout/vList3"/>
    <dgm:cxn modelId="{D09517E7-F733-4AFB-83E8-26932F0E08D7}" type="presParOf" srcId="{8B559AD3-7183-489E-B236-63D5C2E17884}" destId="{684930F5-39EC-4B9E-8AF5-5B8A131A957C}" srcOrd="0" destOrd="0" presId="urn:microsoft.com/office/officeart/2005/8/layout/vList3"/>
    <dgm:cxn modelId="{8C3D3E23-3621-4116-BB7E-C6258CC38948}" type="presParOf" srcId="{8B559AD3-7183-489E-B236-63D5C2E17884}" destId="{A5C49BC7-4F0A-4B9D-946B-3DE5FB93A228}" srcOrd="1" destOrd="0" presId="urn:microsoft.com/office/officeart/2005/8/layout/vList3"/>
    <dgm:cxn modelId="{C231AE26-A790-4AB2-A7EB-8F129A3FA5B2}" type="presParOf" srcId="{B403CE09-AAC1-48C5-91F5-BB6AC1D51033}" destId="{8D6D675D-3166-4855-916F-CBC786F8A683}" srcOrd="11" destOrd="0" presId="urn:microsoft.com/office/officeart/2005/8/layout/vList3"/>
    <dgm:cxn modelId="{5D2E9301-5878-44E2-B295-563ACE8A2F57}" type="presParOf" srcId="{B403CE09-AAC1-48C5-91F5-BB6AC1D51033}" destId="{2A43F5F4-32CA-40C8-82F4-6B182311F57D}" srcOrd="12" destOrd="0" presId="urn:microsoft.com/office/officeart/2005/8/layout/vList3"/>
    <dgm:cxn modelId="{FF6FAEBB-7B2E-41F8-8CB3-B9E559414E0A}" type="presParOf" srcId="{2A43F5F4-32CA-40C8-82F4-6B182311F57D}" destId="{401A82F4-766B-4179-9B45-9B67C584E798}" srcOrd="0" destOrd="0" presId="urn:microsoft.com/office/officeart/2005/8/layout/vList3"/>
    <dgm:cxn modelId="{254FE5C4-B519-4D2C-AD28-D1D64427190D}" type="presParOf" srcId="{2A43F5F4-32CA-40C8-82F4-6B182311F57D}" destId="{ED6BD052-7167-432F-8668-84B32D0C81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5BC62-1A4C-48FD-8C58-6E92DFFDEE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51F89-32E5-4B89-9788-0FD2C5A826DE}">
      <dgm:prSet phldrT="[Text]" custT="1"/>
      <dgm:spPr>
        <a:solidFill>
          <a:srgbClr val="FFFF0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th-TH" sz="28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เสียชีวิตหรือทุพพลภาพอย่างถาวร หรือเจ็บป่วยเรื้อรังที่ต้องได้รับการรักษาตลอดชีวิต และมีผลกระทบรุนแรงต่อการดำรงชีวิต</a:t>
          </a:r>
          <a:endParaRPr lang="en-US" sz="2800" dirty="0">
            <a:solidFill>
              <a:schemeClr val="tx1"/>
            </a:solidFill>
          </a:endParaRPr>
        </a:p>
      </dgm:t>
    </dgm:pt>
    <dgm:pt modelId="{8B44D93D-082F-4380-B231-5883B6B75683}" type="parTrans" cxnId="{E9C82077-C092-49B5-BD8B-CAD8DBD78F0C}">
      <dgm:prSet/>
      <dgm:spPr/>
      <dgm:t>
        <a:bodyPr/>
        <a:lstStyle/>
        <a:p>
          <a:endParaRPr lang="en-US" sz="1600"/>
        </a:p>
      </dgm:t>
    </dgm:pt>
    <dgm:pt modelId="{AC31345B-BEC9-4FE5-8E6E-8E101C7754EA}" type="sibTrans" cxnId="{E9C82077-C092-49B5-BD8B-CAD8DBD78F0C}">
      <dgm:prSet/>
      <dgm:spPr/>
      <dgm:t>
        <a:bodyPr/>
        <a:lstStyle/>
        <a:p>
          <a:endParaRPr lang="en-US" sz="1600"/>
        </a:p>
      </dgm:t>
    </dgm:pt>
    <dgm:pt modelId="{8DCB17AB-8CC5-4BEF-910B-1976811B3123}">
      <dgm:prSet custT="1"/>
      <dgm:spPr>
        <a:solidFill>
          <a:srgbClr val="CCECFF"/>
        </a:solidFill>
      </dgm:spPr>
      <dgm:t>
        <a:bodyPr/>
        <a:lstStyle/>
        <a:p>
          <a:r>
            <a:rPr lang="th-TH" sz="32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สูญเสียอวัยวะหรือพิการที่มีผลกระทบต่อการดำเนินชีวิต</a:t>
          </a:r>
          <a:endParaRPr lang="th-TH" altLang="en-US" sz="32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BFB6BFC-0214-4006-A39B-FAB73E797128}" type="parTrans" cxnId="{D28120FE-070B-48B5-B53D-6F64177E1612}">
      <dgm:prSet/>
      <dgm:spPr/>
      <dgm:t>
        <a:bodyPr/>
        <a:lstStyle/>
        <a:p>
          <a:endParaRPr lang="en-US" sz="1600"/>
        </a:p>
      </dgm:t>
    </dgm:pt>
    <dgm:pt modelId="{0358C9D3-A0F3-4D90-B8F9-20360E76936D}" type="sibTrans" cxnId="{D28120FE-070B-48B5-B53D-6F64177E1612}">
      <dgm:prSet/>
      <dgm:spPr/>
      <dgm:t>
        <a:bodyPr/>
        <a:lstStyle/>
        <a:p>
          <a:endParaRPr lang="en-US" sz="1600"/>
        </a:p>
      </dgm:t>
    </dgm:pt>
    <dgm:pt modelId="{27E56DD6-5B05-417D-9924-59A563D295F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sz="32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บาดเจ็บหรือเจ็บป่วยต่อเนื่องจากการได้รับวัคซีน</a:t>
          </a:r>
          <a:endParaRPr lang="th-TH" altLang="en-US" sz="20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897E327-702D-4A84-ABCC-A9CD0301222C}" type="parTrans" cxnId="{6F5DC19B-1B66-4FCD-B65A-F93183D8854E}">
      <dgm:prSet/>
      <dgm:spPr/>
      <dgm:t>
        <a:bodyPr/>
        <a:lstStyle/>
        <a:p>
          <a:endParaRPr lang="en-US" sz="1600"/>
        </a:p>
      </dgm:t>
    </dgm:pt>
    <dgm:pt modelId="{79562941-1EA9-4F76-B5EE-1595EC5101A1}" type="sibTrans" cxnId="{6F5DC19B-1B66-4FCD-B65A-F93183D8854E}">
      <dgm:prSet/>
      <dgm:spPr/>
      <dgm:t>
        <a:bodyPr/>
        <a:lstStyle/>
        <a:p>
          <a:endParaRPr lang="en-US" sz="1600"/>
        </a:p>
      </dgm:t>
    </dgm:pt>
    <dgm:pt modelId="{67438E0D-11E7-4BCC-B60D-8BD4E7F79777}" type="pres">
      <dgm:prSet presAssocID="{F155BC62-1A4C-48FD-8C58-6E92DFFDEE9B}" presName="Name0" presStyleCnt="0">
        <dgm:presLayoutVars>
          <dgm:chMax val="7"/>
          <dgm:chPref val="7"/>
          <dgm:dir/>
        </dgm:presLayoutVars>
      </dgm:prSet>
      <dgm:spPr/>
    </dgm:pt>
    <dgm:pt modelId="{D63E404F-F5CF-42EC-B17E-B088DE53BC1F}" type="pres">
      <dgm:prSet presAssocID="{F155BC62-1A4C-48FD-8C58-6E92DFFDEE9B}" presName="Name1" presStyleCnt="0"/>
      <dgm:spPr/>
    </dgm:pt>
    <dgm:pt modelId="{EC9FCC90-32AC-4D54-B3C9-E70916A9A905}" type="pres">
      <dgm:prSet presAssocID="{F155BC62-1A4C-48FD-8C58-6E92DFFDEE9B}" presName="cycle" presStyleCnt="0"/>
      <dgm:spPr/>
    </dgm:pt>
    <dgm:pt modelId="{3A782091-DDAB-40F6-8586-020F91942CFC}" type="pres">
      <dgm:prSet presAssocID="{F155BC62-1A4C-48FD-8C58-6E92DFFDEE9B}" presName="srcNode" presStyleLbl="node1" presStyleIdx="0" presStyleCnt="3"/>
      <dgm:spPr/>
    </dgm:pt>
    <dgm:pt modelId="{F2C67BA6-884F-4D08-AB90-3A4817F4A6B5}" type="pres">
      <dgm:prSet presAssocID="{F155BC62-1A4C-48FD-8C58-6E92DFFDEE9B}" presName="conn" presStyleLbl="parChTrans1D2" presStyleIdx="0" presStyleCnt="1"/>
      <dgm:spPr/>
    </dgm:pt>
    <dgm:pt modelId="{2EBC7FC3-D54D-48FA-9540-61A83D42AA28}" type="pres">
      <dgm:prSet presAssocID="{F155BC62-1A4C-48FD-8C58-6E92DFFDEE9B}" presName="extraNode" presStyleLbl="node1" presStyleIdx="0" presStyleCnt="3"/>
      <dgm:spPr/>
    </dgm:pt>
    <dgm:pt modelId="{E16C0879-D710-4097-AF6A-04DD3AC6235A}" type="pres">
      <dgm:prSet presAssocID="{F155BC62-1A4C-48FD-8C58-6E92DFFDEE9B}" presName="dstNode" presStyleLbl="node1" presStyleIdx="0" presStyleCnt="3"/>
      <dgm:spPr/>
    </dgm:pt>
    <dgm:pt modelId="{09CBA151-3964-4DBE-A2E7-A4EC3981E396}" type="pres">
      <dgm:prSet presAssocID="{AA451F89-32E5-4B89-9788-0FD2C5A826DE}" presName="text_1" presStyleLbl="node1" presStyleIdx="0" presStyleCnt="3" custScaleY="131455">
        <dgm:presLayoutVars>
          <dgm:bulletEnabled val="1"/>
        </dgm:presLayoutVars>
      </dgm:prSet>
      <dgm:spPr/>
    </dgm:pt>
    <dgm:pt modelId="{3C071912-64C4-4559-914D-DA0C1E933359}" type="pres">
      <dgm:prSet presAssocID="{AA451F89-32E5-4B89-9788-0FD2C5A826DE}" presName="accent_1" presStyleCnt="0"/>
      <dgm:spPr/>
    </dgm:pt>
    <dgm:pt modelId="{E533CE89-6FBB-4D07-9BAC-31C254023526}" type="pres">
      <dgm:prSet presAssocID="{AA451F89-32E5-4B89-9788-0FD2C5A826DE}" presName="accentRepeatNode" presStyleLbl="solidFgAcc1" presStyleIdx="0" presStyleCnt="3"/>
      <dgm:spPr/>
    </dgm:pt>
    <dgm:pt modelId="{05252DB7-7DB2-437C-98B7-D56571722592}" type="pres">
      <dgm:prSet presAssocID="{8DCB17AB-8CC5-4BEF-910B-1976811B3123}" presName="text_2" presStyleLbl="node1" presStyleIdx="1" presStyleCnt="3">
        <dgm:presLayoutVars>
          <dgm:bulletEnabled val="1"/>
        </dgm:presLayoutVars>
      </dgm:prSet>
      <dgm:spPr/>
    </dgm:pt>
    <dgm:pt modelId="{2477CA80-7ECF-4C43-8C67-E28FE43B7200}" type="pres">
      <dgm:prSet presAssocID="{8DCB17AB-8CC5-4BEF-910B-1976811B3123}" presName="accent_2" presStyleCnt="0"/>
      <dgm:spPr/>
    </dgm:pt>
    <dgm:pt modelId="{BEE1705E-76C1-447E-8C82-FA71EC25C06D}" type="pres">
      <dgm:prSet presAssocID="{8DCB17AB-8CC5-4BEF-910B-1976811B3123}" presName="accentRepeatNode" presStyleLbl="solidFgAcc1" presStyleIdx="1" presStyleCnt="3"/>
      <dgm:spPr/>
    </dgm:pt>
    <dgm:pt modelId="{C523C49C-757C-4352-985B-C8E0B874A7F8}" type="pres">
      <dgm:prSet presAssocID="{27E56DD6-5B05-417D-9924-59A563D295F1}" presName="text_3" presStyleLbl="node1" presStyleIdx="2" presStyleCnt="3" custScaleY="115974">
        <dgm:presLayoutVars>
          <dgm:bulletEnabled val="1"/>
        </dgm:presLayoutVars>
      </dgm:prSet>
      <dgm:spPr/>
    </dgm:pt>
    <dgm:pt modelId="{9696B67F-FAC8-4B6C-B9CF-354F7E9ED2B2}" type="pres">
      <dgm:prSet presAssocID="{27E56DD6-5B05-417D-9924-59A563D295F1}" presName="accent_3" presStyleCnt="0"/>
      <dgm:spPr/>
    </dgm:pt>
    <dgm:pt modelId="{04770A5E-105B-4511-A2DF-99ABB32A07D4}" type="pres">
      <dgm:prSet presAssocID="{27E56DD6-5B05-417D-9924-59A563D295F1}" presName="accentRepeatNode" presStyleLbl="solidFgAcc1" presStyleIdx="2" presStyleCnt="3"/>
      <dgm:spPr/>
    </dgm:pt>
  </dgm:ptLst>
  <dgm:cxnLst>
    <dgm:cxn modelId="{A08A7D00-FB47-47C0-AD42-03C1A5428AB9}" type="presOf" srcId="{27E56DD6-5B05-417D-9924-59A563D295F1}" destId="{C523C49C-757C-4352-985B-C8E0B874A7F8}" srcOrd="0" destOrd="0" presId="urn:microsoft.com/office/officeart/2008/layout/VerticalCurvedList"/>
    <dgm:cxn modelId="{15C0841C-1C60-4016-8E2C-1393876569A0}" type="presOf" srcId="{AC31345B-BEC9-4FE5-8E6E-8E101C7754EA}" destId="{F2C67BA6-884F-4D08-AB90-3A4817F4A6B5}" srcOrd="0" destOrd="0" presId="urn:microsoft.com/office/officeart/2008/layout/VerticalCurvedList"/>
    <dgm:cxn modelId="{4EA54F33-0DF5-4798-BE06-321FF59FDB86}" type="presOf" srcId="{F155BC62-1A4C-48FD-8C58-6E92DFFDEE9B}" destId="{67438E0D-11E7-4BCC-B60D-8BD4E7F79777}" srcOrd="0" destOrd="0" presId="urn:microsoft.com/office/officeart/2008/layout/VerticalCurvedList"/>
    <dgm:cxn modelId="{E9C82077-C092-49B5-BD8B-CAD8DBD78F0C}" srcId="{F155BC62-1A4C-48FD-8C58-6E92DFFDEE9B}" destId="{AA451F89-32E5-4B89-9788-0FD2C5A826DE}" srcOrd="0" destOrd="0" parTransId="{8B44D93D-082F-4380-B231-5883B6B75683}" sibTransId="{AC31345B-BEC9-4FE5-8E6E-8E101C7754EA}"/>
    <dgm:cxn modelId="{6F5DC19B-1B66-4FCD-B65A-F93183D8854E}" srcId="{F155BC62-1A4C-48FD-8C58-6E92DFFDEE9B}" destId="{27E56DD6-5B05-417D-9924-59A563D295F1}" srcOrd="2" destOrd="0" parTransId="{1897E327-702D-4A84-ABCC-A9CD0301222C}" sibTransId="{79562941-1EA9-4F76-B5EE-1595EC5101A1}"/>
    <dgm:cxn modelId="{DA211BC4-DDBC-41D7-BE72-23181C164EC8}" type="presOf" srcId="{AA451F89-32E5-4B89-9788-0FD2C5A826DE}" destId="{09CBA151-3964-4DBE-A2E7-A4EC3981E396}" srcOrd="0" destOrd="0" presId="urn:microsoft.com/office/officeart/2008/layout/VerticalCurvedList"/>
    <dgm:cxn modelId="{5C48EED4-5287-477F-B2DE-0EE2B399FF5B}" type="presOf" srcId="{8DCB17AB-8CC5-4BEF-910B-1976811B3123}" destId="{05252DB7-7DB2-437C-98B7-D56571722592}" srcOrd="0" destOrd="0" presId="urn:microsoft.com/office/officeart/2008/layout/VerticalCurvedList"/>
    <dgm:cxn modelId="{D28120FE-070B-48B5-B53D-6F64177E1612}" srcId="{F155BC62-1A4C-48FD-8C58-6E92DFFDEE9B}" destId="{8DCB17AB-8CC5-4BEF-910B-1976811B3123}" srcOrd="1" destOrd="0" parTransId="{ABFB6BFC-0214-4006-A39B-FAB73E797128}" sibTransId="{0358C9D3-A0F3-4D90-B8F9-20360E76936D}"/>
    <dgm:cxn modelId="{651A8B0A-290B-40C3-9C67-1A1A4B2D91FC}" type="presParOf" srcId="{67438E0D-11E7-4BCC-B60D-8BD4E7F79777}" destId="{D63E404F-F5CF-42EC-B17E-B088DE53BC1F}" srcOrd="0" destOrd="0" presId="urn:microsoft.com/office/officeart/2008/layout/VerticalCurvedList"/>
    <dgm:cxn modelId="{73E69151-E14F-4F8C-AF1B-081CDD9FA8C6}" type="presParOf" srcId="{D63E404F-F5CF-42EC-B17E-B088DE53BC1F}" destId="{EC9FCC90-32AC-4D54-B3C9-E70916A9A905}" srcOrd="0" destOrd="0" presId="urn:microsoft.com/office/officeart/2008/layout/VerticalCurvedList"/>
    <dgm:cxn modelId="{C40956BB-32B0-4395-9B14-C7BA653AD78D}" type="presParOf" srcId="{EC9FCC90-32AC-4D54-B3C9-E70916A9A905}" destId="{3A782091-DDAB-40F6-8586-020F91942CFC}" srcOrd="0" destOrd="0" presId="urn:microsoft.com/office/officeart/2008/layout/VerticalCurvedList"/>
    <dgm:cxn modelId="{6327510F-02C8-4E4F-BB2C-37980B5638F2}" type="presParOf" srcId="{EC9FCC90-32AC-4D54-B3C9-E70916A9A905}" destId="{F2C67BA6-884F-4D08-AB90-3A4817F4A6B5}" srcOrd="1" destOrd="0" presId="urn:microsoft.com/office/officeart/2008/layout/VerticalCurvedList"/>
    <dgm:cxn modelId="{4A91F8DA-2370-4484-BE7C-EC91BF73C3C1}" type="presParOf" srcId="{EC9FCC90-32AC-4D54-B3C9-E70916A9A905}" destId="{2EBC7FC3-D54D-48FA-9540-61A83D42AA28}" srcOrd="2" destOrd="0" presId="urn:microsoft.com/office/officeart/2008/layout/VerticalCurvedList"/>
    <dgm:cxn modelId="{9FFDB9AB-D4F9-4DEF-858F-01881352339D}" type="presParOf" srcId="{EC9FCC90-32AC-4D54-B3C9-E70916A9A905}" destId="{E16C0879-D710-4097-AF6A-04DD3AC6235A}" srcOrd="3" destOrd="0" presId="urn:microsoft.com/office/officeart/2008/layout/VerticalCurvedList"/>
    <dgm:cxn modelId="{71EC6BBB-D008-442F-BD89-E0A9C8613983}" type="presParOf" srcId="{D63E404F-F5CF-42EC-B17E-B088DE53BC1F}" destId="{09CBA151-3964-4DBE-A2E7-A4EC3981E396}" srcOrd="1" destOrd="0" presId="urn:microsoft.com/office/officeart/2008/layout/VerticalCurvedList"/>
    <dgm:cxn modelId="{47406CF6-78C9-45DA-95C5-C549A0ECEC4F}" type="presParOf" srcId="{D63E404F-F5CF-42EC-B17E-B088DE53BC1F}" destId="{3C071912-64C4-4559-914D-DA0C1E933359}" srcOrd="2" destOrd="0" presId="urn:microsoft.com/office/officeart/2008/layout/VerticalCurvedList"/>
    <dgm:cxn modelId="{61257FEB-63D8-439D-92B2-EE4C6DB497C6}" type="presParOf" srcId="{3C071912-64C4-4559-914D-DA0C1E933359}" destId="{E533CE89-6FBB-4D07-9BAC-31C254023526}" srcOrd="0" destOrd="0" presId="urn:microsoft.com/office/officeart/2008/layout/VerticalCurvedList"/>
    <dgm:cxn modelId="{C60AF5A6-EA73-4AA7-90D3-CF56594E46DA}" type="presParOf" srcId="{D63E404F-F5CF-42EC-B17E-B088DE53BC1F}" destId="{05252DB7-7DB2-437C-98B7-D56571722592}" srcOrd="3" destOrd="0" presId="urn:microsoft.com/office/officeart/2008/layout/VerticalCurvedList"/>
    <dgm:cxn modelId="{26A78E4F-1B40-404E-A94C-AB478CD883F4}" type="presParOf" srcId="{D63E404F-F5CF-42EC-B17E-B088DE53BC1F}" destId="{2477CA80-7ECF-4C43-8C67-E28FE43B7200}" srcOrd="4" destOrd="0" presId="urn:microsoft.com/office/officeart/2008/layout/VerticalCurvedList"/>
    <dgm:cxn modelId="{D36AAB2D-7C76-4B42-B4E4-FB6FB572F04D}" type="presParOf" srcId="{2477CA80-7ECF-4C43-8C67-E28FE43B7200}" destId="{BEE1705E-76C1-447E-8C82-FA71EC25C06D}" srcOrd="0" destOrd="0" presId="urn:microsoft.com/office/officeart/2008/layout/VerticalCurvedList"/>
    <dgm:cxn modelId="{D4698800-F378-4968-9AF5-4927113EBAD2}" type="presParOf" srcId="{D63E404F-F5CF-42EC-B17E-B088DE53BC1F}" destId="{C523C49C-757C-4352-985B-C8E0B874A7F8}" srcOrd="5" destOrd="0" presId="urn:microsoft.com/office/officeart/2008/layout/VerticalCurvedList"/>
    <dgm:cxn modelId="{094963DD-39F6-404D-97D5-A18AE0248F56}" type="presParOf" srcId="{D63E404F-F5CF-42EC-B17E-B088DE53BC1F}" destId="{9696B67F-FAC8-4B6C-B9CF-354F7E9ED2B2}" srcOrd="6" destOrd="0" presId="urn:microsoft.com/office/officeart/2008/layout/VerticalCurvedList"/>
    <dgm:cxn modelId="{0084E677-4499-4940-837F-8B95328F69F2}" type="presParOf" srcId="{9696B67F-FAC8-4B6C-B9CF-354F7E9ED2B2}" destId="{04770A5E-105B-4511-A2DF-99ABB32A07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4B1B5-B075-4BE6-8558-633DBB55DE52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AAB39AD8-0DB0-4495-BB8E-2DC097198F1A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3200" b="1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</a:t>
          </a:r>
          <a:r>
            <a: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400,000 บาท</a:t>
          </a:r>
          <a:endParaRPr lang="en-US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383B98-8404-451F-952A-37F8ED369A47}" type="parTrans" cxnId="{47C1F8CC-60D6-4EC5-885E-1F33CE53C6FF}">
      <dgm:prSet/>
      <dgm:spPr/>
      <dgm:t>
        <a:bodyPr/>
        <a:lstStyle/>
        <a:p>
          <a:endParaRPr lang="en-US" sz="3200"/>
        </a:p>
      </dgm:t>
    </dgm:pt>
    <dgm:pt modelId="{17BD21C7-C79F-40B9-9509-519C0972B4BF}" type="sibTrans" cxnId="{47C1F8CC-60D6-4EC5-885E-1F33CE53C6FF}">
      <dgm:prSet/>
      <dgm:spPr/>
      <dgm:t>
        <a:bodyPr/>
        <a:lstStyle/>
        <a:p>
          <a:endParaRPr lang="en-US" sz="3200"/>
        </a:p>
      </dgm:t>
    </dgm:pt>
    <dgm:pt modelId="{F9BB6C58-5C5C-4142-BFA8-65A7CD42DE7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240,000 บาท</a:t>
          </a:r>
          <a:endParaRPr lang="en-US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CCCFCB-D3B1-443A-BDC0-C0AA231ADDEF}" type="parTrans" cxnId="{BBDCD8F5-8BD7-41C0-8C10-D4AB5FE26B18}">
      <dgm:prSet/>
      <dgm:spPr/>
      <dgm:t>
        <a:bodyPr/>
        <a:lstStyle/>
        <a:p>
          <a:endParaRPr lang="en-US" sz="3200"/>
        </a:p>
      </dgm:t>
    </dgm:pt>
    <dgm:pt modelId="{858DD008-BE8A-4BF5-AFDC-2E0279F565DC}" type="sibTrans" cxnId="{BBDCD8F5-8BD7-41C0-8C10-D4AB5FE26B18}">
      <dgm:prSet/>
      <dgm:spPr/>
      <dgm:t>
        <a:bodyPr/>
        <a:lstStyle/>
        <a:p>
          <a:endParaRPr lang="en-US" sz="3200"/>
        </a:p>
      </dgm:t>
    </dgm:pt>
    <dgm:pt modelId="{A91ED5DA-FE23-4D0E-A995-604EA13A64F8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alt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 100,000 บาท</a:t>
          </a:r>
          <a:endParaRPr lang="en-US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1902AA-E225-4EE2-AFB6-0807DE426E87}" type="parTrans" cxnId="{CD6354D6-9201-4044-B447-A221AD8F6A7C}">
      <dgm:prSet/>
      <dgm:spPr/>
      <dgm:t>
        <a:bodyPr/>
        <a:lstStyle/>
        <a:p>
          <a:endParaRPr lang="en-US" sz="3200"/>
        </a:p>
      </dgm:t>
    </dgm:pt>
    <dgm:pt modelId="{D2EFDA39-E870-4DB0-8C77-44659F38983C}" type="sibTrans" cxnId="{CD6354D6-9201-4044-B447-A221AD8F6A7C}">
      <dgm:prSet/>
      <dgm:spPr/>
      <dgm:t>
        <a:bodyPr/>
        <a:lstStyle/>
        <a:p>
          <a:endParaRPr lang="en-US" sz="3200"/>
        </a:p>
      </dgm:t>
    </dgm:pt>
    <dgm:pt modelId="{FC83C2D1-154C-46F6-819E-8BDD7315A87F}" type="pres">
      <dgm:prSet presAssocID="{3A34B1B5-B075-4BE6-8558-633DBB55DE52}" presName="Name0" presStyleCnt="0">
        <dgm:presLayoutVars>
          <dgm:resizeHandles/>
        </dgm:presLayoutVars>
      </dgm:prSet>
      <dgm:spPr/>
    </dgm:pt>
    <dgm:pt modelId="{F5E0139D-1AAF-4592-8FFA-15F27BA65FF4}" type="pres">
      <dgm:prSet presAssocID="{AAB39AD8-0DB0-4495-BB8E-2DC097198F1A}" presName="text" presStyleLbl="node1" presStyleIdx="0" presStyleCnt="3">
        <dgm:presLayoutVars>
          <dgm:bulletEnabled val="1"/>
        </dgm:presLayoutVars>
      </dgm:prSet>
      <dgm:spPr/>
    </dgm:pt>
    <dgm:pt modelId="{7723A024-41FB-4071-8A86-D09B40ECFBBB}" type="pres">
      <dgm:prSet presAssocID="{17BD21C7-C79F-40B9-9509-519C0972B4BF}" presName="space" presStyleCnt="0"/>
      <dgm:spPr/>
    </dgm:pt>
    <dgm:pt modelId="{D01396D7-89B7-438B-85EE-EACBD6D8A8AA}" type="pres">
      <dgm:prSet presAssocID="{F9BB6C58-5C5C-4142-BFA8-65A7CD42DE7E}" presName="text" presStyleLbl="node1" presStyleIdx="1" presStyleCnt="3">
        <dgm:presLayoutVars>
          <dgm:bulletEnabled val="1"/>
        </dgm:presLayoutVars>
      </dgm:prSet>
      <dgm:spPr/>
    </dgm:pt>
    <dgm:pt modelId="{332C3FCF-14B3-4189-B8AE-D3088C0C6045}" type="pres">
      <dgm:prSet presAssocID="{858DD008-BE8A-4BF5-AFDC-2E0279F565DC}" presName="space" presStyleCnt="0"/>
      <dgm:spPr/>
    </dgm:pt>
    <dgm:pt modelId="{388E7514-75DD-4344-83E2-BB36363AF84F}" type="pres">
      <dgm:prSet presAssocID="{A91ED5DA-FE23-4D0E-A995-604EA13A64F8}" presName="text" presStyleLbl="node1" presStyleIdx="2" presStyleCnt="3" custLinFactNeighborX="343" custLinFactNeighborY="23735">
        <dgm:presLayoutVars>
          <dgm:bulletEnabled val="1"/>
        </dgm:presLayoutVars>
      </dgm:prSet>
      <dgm:spPr/>
    </dgm:pt>
  </dgm:ptLst>
  <dgm:cxnLst>
    <dgm:cxn modelId="{5555C23E-FC98-464E-B349-5C4BC4D66570}" type="presOf" srcId="{3A34B1B5-B075-4BE6-8558-633DBB55DE52}" destId="{FC83C2D1-154C-46F6-819E-8BDD7315A87F}" srcOrd="0" destOrd="0" presId="urn:diagrams.loki3.com/VaryingWidthList"/>
    <dgm:cxn modelId="{1BF85260-313B-4507-A3DD-2517F28F8B77}" type="presOf" srcId="{F9BB6C58-5C5C-4142-BFA8-65A7CD42DE7E}" destId="{D01396D7-89B7-438B-85EE-EACBD6D8A8AA}" srcOrd="0" destOrd="0" presId="urn:diagrams.loki3.com/VaryingWidthList"/>
    <dgm:cxn modelId="{AB1BB683-8502-46D9-8730-FEC0F52E3CE8}" type="presOf" srcId="{AAB39AD8-0DB0-4495-BB8E-2DC097198F1A}" destId="{F5E0139D-1AAF-4592-8FFA-15F27BA65FF4}" srcOrd="0" destOrd="0" presId="urn:diagrams.loki3.com/VaryingWidthList"/>
    <dgm:cxn modelId="{47C1F8CC-60D6-4EC5-885E-1F33CE53C6FF}" srcId="{3A34B1B5-B075-4BE6-8558-633DBB55DE52}" destId="{AAB39AD8-0DB0-4495-BB8E-2DC097198F1A}" srcOrd="0" destOrd="0" parTransId="{FA383B98-8404-451F-952A-37F8ED369A47}" sibTransId="{17BD21C7-C79F-40B9-9509-519C0972B4BF}"/>
    <dgm:cxn modelId="{CD6354D6-9201-4044-B447-A221AD8F6A7C}" srcId="{3A34B1B5-B075-4BE6-8558-633DBB55DE52}" destId="{A91ED5DA-FE23-4D0E-A995-604EA13A64F8}" srcOrd="2" destOrd="0" parTransId="{3D1902AA-E225-4EE2-AFB6-0807DE426E87}" sibTransId="{D2EFDA39-E870-4DB0-8C77-44659F38983C}"/>
    <dgm:cxn modelId="{F8AC5CE7-27A5-4D1F-A58F-96280DB570F8}" type="presOf" srcId="{A91ED5DA-FE23-4D0E-A995-604EA13A64F8}" destId="{388E7514-75DD-4344-83E2-BB36363AF84F}" srcOrd="0" destOrd="0" presId="urn:diagrams.loki3.com/VaryingWidthList"/>
    <dgm:cxn modelId="{BBDCD8F5-8BD7-41C0-8C10-D4AB5FE26B18}" srcId="{3A34B1B5-B075-4BE6-8558-633DBB55DE52}" destId="{F9BB6C58-5C5C-4142-BFA8-65A7CD42DE7E}" srcOrd="1" destOrd="0" parTransId="{4DCCCFCB-D3B1-443A-BDC0-C0AA231ADDEF}" sibTransId="{858DD008-BE8A-4BF5-AFDC-2E0279F565DC}"/>
    <dgm:cxn modelId="{C5A88826-25DF-42CB-A1F0-D24380F0F140}" type="presParOf" srcId="{FC83C2D1-154C-46F6-819E-8BDD7315A87F}" destId="{F5E0139D-1AAF-4592-8FFA-15F27BA65FF4}" srcOrd="0" destOrd="0" presId="urn:diagrams.loki3.com/VaryingWidthList"/>
    <dgm:cxn modelId="{F3DDB71C-86B4-4F0A-9072-9F17187FE76B}" type="presParOf" srcId="{FC83C2D1-154C-46F6-819E-8BDD7315A87F}" destId="{7723A024-41FB-4071-8A86-D09B40ECFBBB}" srcOrd="1" destOrd="0" presId="urn:diagrams.loki3.com/VaryingWidthList"/>
    <dgm:cxn modelId="{45E534A4-C1F0-4DA1-9669-06B1ED04E025}" type="presParOf" srcId="{FC83C2D1-154C-46F6-819E-8BDD7315A87F}" destId="{D01396D7-89B7-438B-85EE-EACBD6D8A8AA}" srcOrd="2" destOrd="0" presId="urn:diagrams.loki3.com/VaryingWidthList"/>
    <dgm:cxn modelId="{6B3D8F67-5ED1-4A76-9322-04D0D746EBE1}" type="presParOf" srcId="{FC83C2D1-154C-46F6-819E-8BDD7315A87F}" destId="{332C3FCF-14B3-4189-B8AE-D3088C0C6045}" srcOrd="3" destOrd="0" presId="urn:diagrams.loki3.com/VaryingWidthList"/>
    <dgm:cxn modelId="{A4148748-290D-42C7-8F39-F84C89564F74}" type="presParOf" srcId="{FC83C2D1-154C-46F6-819E-8BDD7315A87F}" destId="{388E7514-75DD-4344-83E2-BB36363AF84F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B6DB-35F7-4FCF-973D-E0468D3ED6D8}">
      <dsp:nvSpPr>
        <dsp:cNvPr id="0" name=""/>
        <dsp:cNvSpPr/>
      </dsp:nvSpPr>
      <dsp:spPr>
        <a:xfrm rot="10800000">
          <a:off x="2294534" y="1991"/>
          <a:ext cx="8534562" cy="57940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ประชาชนคนไทยทุกสิทธิ </a:t>
          </a:r>
          <a:r>
            <a:rPr lang="th-TH" sz="2400" b="1" kern="1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ยกเว้น สิทธิประกันสังคม</a:t>
          </a:r>
          <a:endParaRPr lang="en-US" sz="2400" b="1" kern="1200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439385" y="1991"/>
        <a:ext cx="8389711" cy="579406"/>
      </dsp:txXfrm>
    </dsp:sp>
    <dsp:sp modelId="{85964B7D-800A-4C5A-996F-351B14DB67BF}">
      <dsp:nvSpPr>
        <dsp:cNvPr id="0" name=""/>
        <dsp:cNvSpPr/>
      </dsp:nvSpPr>
      <dsp:spPr>
        <a:xfrm>
          <a:off x="2004831" y="1991"/>
          <a:ext cx="579406" cy="57940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7C62A-3E8E-47EA-97C3-FF9EF7398206}">
      <dsp:nvSpPr>
        <dsp:cNvPr id="0" name=""/>
        <dsp:cNvSpPr/>
      </dsp:nvSpPr>
      <dsp:spPr>
        <a:xfrm rot="10800000">
          <a:off x="2294534" y="754355"/>
          <a:ext cx="8534562" cy="814541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ผู้รับบริการฉีดวัคซีนโควิด 19 ก่อนประกาศใช้บังคับ (5 เมษายน 2564) ก็ถือว่าเป็น  </a:t>
          </a:r>
          <a:br>
            <a:rPr lang="th-TH" sz="24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ผู้รับบริการที่เสียหายด้วย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498169" y="754355"/>
        <a:ext cx="8330927" cy="814541"/>
      </dsp:txXfrm>
    </dsp:sp>
    <dsp:sp modelId="{A53BD4F6-56C1-498D-9A9C-A02DBBC396C8}">
      <dsp:nvSpPr>
        <dsp:cNvPr id="0" name=""/>
        <dsp:cNvSpPr/>
      </dsp:nvSpPr>
      <dsp:spPr>
        <a:xfrm>
          <a:off x="2004831" y="871922"/>
          <a:ext cx="579406" cy="5794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67DD9-3B03-4E16-9B61-B4CE1FB48C48}">
      <dsp:nvSpPr>
        <dsp:cNvPr id="0" name=""/>
        <dsp:cNvSpPr/>
      </dsp:nvSpPr>
      <dsp:spPr>
        <a:xfrm rot="10800000">
          <a:off x="2294534" y="1741854"/>
          <a:ext cx="8534562" cy="80128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เป็นวัคซีนโควิด 19 ที่ได้รับโดยไม่เสียค่าใช้จ่าย รวมถึงความเสียหายจากเหตุสุดวิสัย</a:t>
          </a:r>
          <a:endParaRPr lang="en-US" sz="24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494855" y="1741854"/>
        <a:ext cx="8334241" cy="801284"/>
      </dsp:txXfrm>
    </dsp:sp>
    <dsp:sp modelId="{1D1CB0C7-B101-449C-B1F7-54F699518D96}">
      <dsp:nvSpPr>
        <dsp:cNvPr id="0" name=""/>
        <dsp:cNvSpPr/>
      </dsp:nvSpPr>
      <dsp:spPr>
        <a:xfrm>
          <a:off x="2004831" y="1852793"/>
          <a:ext cx="579406" cy="57940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BFB1B-86BA-4B2A-A908-F320C71565E6}">
      <dsp:nvSpPr>
        <dsp:cNvPr id="0" name=""/>
        <dsp:cNvSpPr/>
      </dsp:nvSpPr>
      <dsp:spPr>
        <a:xfrm rot="10800000">
          <a:off x="2294534" y="2716096"/>
          <a:ext cx="8534562" cy="75094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มีเอกสารรับรองการฉีดและเอกสารรับรองทางการแพทย์ หรือเอกสารสอบสวนโรคที่ระบุถึง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อาการไม่พึงประสงค์ที่เกิดจากการฉีดวัคซีนโควิด 19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AEFI 1)</a:t>
          </a:r>
        </a:p>
      </dsp:txBody>
      <dsp:txXfrm rot="10800000">
        <a:off x="2482269" y="2716096"/>
        <a:ext cx="8346827" cy="750940"/>
      </dsp:txXfrm>
    </dsp:sp>
    <dsp:sp modelId="{F22EC096-7377-498E-A189-77A61B1BD955}">
      <dsp:nvSpPr>
        <dsp:cNvPr id="0" name=""/>
        <dsp:cNvSpPr/>
      </dsp:nvSpPr>
      <dsp:spPr>
        <a:xfrm>
          <a:off x="2004831" y="2801863"/>
          <a:ext cx="579406" cy="57940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6C436-4CD9-44FB-AA83-3C8658824AE9}">
      <dsp:nvSpPr>
        <dsp:cNvPr id="0" name=""/>
        <dsp:cNvSpPr/>
      </dsp:nvSpPr>
      <dsp:spPr>
        <a:xfrm rot="10800000">
          <a:off x="2294534" y="3639993"/>
          <a:ext cx="8534562" cy="57940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 ยื่นคำร้องไม่เกิน 2 ปี นับแต่วันที่ทราบความเสียหาย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439385" y="3639993"/>
        <a:ext cx="8389711" cy="579406"/>
      </dsp:txXfrm>
    </dsp:sp>
    <dsp:sp modelId="{954E58E1-9E8C-4DC2-BA74-01CA7E2F6FA8}">
      <dsp:nvSpPr>
        <dsp:cNvPr id="0" name=""/>
        <dsp:cNvSpPr/>
      </dsp:nvSpPr>
      <dsp:spPr>
        <a:xfrm>
          <a:off x="2004831" y="3639993"/>
          <a:ext cx="579406" cy="57940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49BC7-4F0A-4B9D-946B-3DE5FB93A228}">
      <dsp:nvSpPr>
        <dsp:cNvPr id="0" name=""/>
        <dsp:cNvSpPr/>
      </dsp:nvSpPr>
      <dsp:spPr>
        <a:xfrm rot="10800000">
          <a:off x="2294534" y="4392357"/>
          <a:ext cx="8534562" cy="57940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 หน่วยบริการที่ทำให้ได้รับความเสียหายอยู่ในพื้นที่ สปสช.เขต 5 ราชบุรี</a:t>
          </a:r>
        </a:p>
      </dsp:txBody>
      <dsp:txXfrm rot="10800000">
        <a:off x="2439385" y="4392357"/>
        <a:ext cx="8389711" cy="579406"/>
      </dsp:txXfrm>
    </dsp:sp>
    <dsp:sp modelId="{684930F5-39EC-4B9E-8AF5-5B8A131A957C}">
      <dsp:nvSpPr>
        <dsp:cNvPr id="0" name=""/>
        <dsp:cNvSpPr/>
      </dsp:nvSpPr>
      <dsp:spPr>
        <a:xfrm>
          <a:off x="2004831" y="4392357"/>
          <a:ext cx="579406" cy="57940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D052-7167-432F-8668-84B32D0C811A}">
      <dsp:nvSpPr>
        <dsp:cNvPr id="0" name=""/>
        <dsp:cNvSpPr/>
      </dsp:nvSpPr>
      <dsp:spPr>
        <a:xfrm rot="10800000">
          <a:off x="2294534" y="5144721"/>
          <a:ext cx="8534562" cy="741240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502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i="0" u="none" strike="noStrike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 ฉีดวัคซีนที่หน่วยบริการ ขึ้นทะเบียนตาม พรบ.หลักประกันสุขภาพแห่งชาติ พ.ศ.2545 และสถานบริการอื่นที่ให้บริการ  (เอกชนที่ไม่ได้ขึ้นทะเบียน) </a:t>
          </a:r>
        </a:p>
      </dsp:txBody>
      <dsp:txXfrm rot="10800000">
        <a:off x="2479844" y="5144721"/>
        <a:ext cx="8349252" cy="741240"/>
      </dsp:txXfrm>
    </dsp:sp>
    <dsp:sp modelId="{401A82F4-766B-4179-9B45-9B67C584E798}">
      <dsp:nvSpPr>
        <dsp:cNvPr id="0" name=""/>
        <dsp:cNvSpPr/>
      </dsp:nvSpPr>
      <dsp:spPr>
        <a:xfrm>
          <a:off x="2004831" y="5225638"/>
          <a:ext cx="579406" cy="579406"/>
        </a:xfrm>
        <a:prstGeom prst="ellipse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67BA6-884F-4D08-AB90-3A4817F4A6B5}">
      <dsp:nvSpPr>
        <dsp:cNvPr id="0" name=""/>
        <dsp:cNvSpPr/>
      </dsp:nvSpPr>
      <dsp:spPr>
        <a:xfrm>
          <a:off x="-5807884" y="-889088"/>
          <a:ext cx="6915902" cy="6915902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A151-3964-4DBE-A2E7-A4EC3981E396}">
      <dsp:nvSpPr>
        <dsp:cNvPr id="0" name=""/>
        <dsp:cNvSpPr/>
      </dsp:nvSpPr>
      <dsp:spPr>
        <a:xfrm>
          <a:off x="713116" y="352165"/>
          <a:ext cx="6310012" cy="135075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61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th-TH" sz="28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เสียชีวิตหรือทุพพลภาพอย่างถาวร หรือเจ็บป่วยเรื้อรังที่ต้องได้รับการรักษาตลอดชีวิต และมีผลกระทบรุนแรงต่อการดำรงชีวิต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13116" y="352165"/>
        <a:ext cx="6310012" cy="1350759"/>
      </dsp:txXfrm>
    </dsp:sp>
    <dsp:sp modelId="{E533CE89-6FBB-4D07-9BAC-31C254023526}">
      <dsp:nvSpPr>
        <dsp:cNvPr id="0" name=""/>
        <dsp:cNvSpPr/>
      </dsp:nvSpPr>
      <dsp:spPr>
        <a:xfrm>
          <a:off x="70900" y="385329"/>
          <a:ext cx="1284431" cy="128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52DB7-7DB2-437C-98B7-D56571722592}">
      <dsp:nvSpPr>
        <dsp:cNvPr id="0" name=""/>
        <dsp:cNvSpPr/>
      </dsp:nvSpPr>
      <dsp:spPr>
        <a:xfrm>
          <a:off x="1086628" y="2055090"/>
          <a:ext cx="5936499" cy="1027545"/>
        </a:xfrm>
        <a:prstGeom prst="rect">
          <a:avLst/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6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สูญเสียอวัยวะหรือพิการที่มีผลกระทบต่อการดำเนินชีวิต</a:t>
          </a:r>
          <a:endParaRPr lang="th-TH" altLang="en-US" sz="32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086628" y="2055090"/>
        <a:ext cx="5936499" cy="1027545"/>
      </dsp:txXfrm>
    </dsp:sp>
    <dsp:sp modelId="{BEE1705E-76C1-447E-8C82-FA71EC25C06D}">
      <dsp:nvSpPr>
        <dsp:cNvPr id="0" name=""/>
        <dsp:cNvSpPr/>
      </dsp:nvSpPr>
      <dsp:spPr>
        <a:xfrm>
          <a:off x="444413" y="1926646"/>
          <a:ext cx="1284431" cy="128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3C49C-757C-4352-985B-C8E0B874A7F8}">
      <dsp:nvSpPr>
        <dsp:cNvPr id="0" name=""/>
        <dsp:cNvSpPr/>
      </dsp:nvSpPr>
      <dsp:spPr>
        <a:xfrm>
          <a:off x="713116" y="3514337"/>
          <a:ext cx="6310012" cy="119168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6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บาดเจ็บหรือเจ็บป่วยต่อเนื่องจากการได้รับวัคซีน</a:t>
          </a:r>
          <a:endParaRPr lang="th-TH" altLang="en-US" sz="20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13116" y="3514337"/>
        <a:ext cx="6310012" cy="1191685"/>
      </dsp:txXfrm>
    </dsp:sp>
    <dsp:sp modelId="{04770A5E-105B-4511-A2DF-99ABB32A07D4}">
      <dsp:nvSpPr>
        <dsp:cNvPr id="0" name=""/>
        <dsp:cNvSpPr/>
      </dsp:nvSpPr>
      <dsp:spPr>
        <a:xfrm>
          <a:off x="70900" y="3467964"/>
          <a:ext cx="1284431" cy="128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139D-1AAF-4592-8FFA-15F27BA65FF4}">
      <dsp:nvSpPr>
        <dsp:cNvPr id="0" name=""/>
        <dsp:cNvSpPr/>
      </dsp:nvSpPr>
      <dsp:spPr>
        <a:xfrm>
          <a:off x="1477714" y="2124"/>
          <a:ext cx="1755000" cy="140199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</a:t>
          </a:r>
          <a:r>
            <a:rPr lang="th-TH" altLang="en-US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400,000 บาท</a:t>
          </a:r>
          <a:endParaRPr lang="en-US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77714" y="2124"/>
        <a:ext cx="1755000" cy="1401994"/>
      </dsp:txXfrm>
    </dsp:sp>
    <dsp:sp modelId="{D01396D7-89B7-438B-85EE-EACBD6D8A8AA}">
      <dsp:nvSpPr>
        <dsp:cNvPr id="0" name=""/>
        <dsp:cNvSpPr/>
      </dsp:nvSpPr>
      <dsp:spPr>
        <a:xfrm>
          <a:off x="1477714" y="1474217"/>
          <a:ext cx="1755000" cy="14019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en-US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240,000 บาท</a:t>
          </a:r>
          <a:endParaRPr lang="en-US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77714" y="1474217"/>
        <a:ext cx="1755000" cy="1401994"/>
      </dsp:txXfrm>
    </dsp:sp>
    <dsp:sp modelId="{388E7514-75DD-4344-83E2-BB36363AF84F}">
      <dsp:nvSpPr>
        <dsp:cNvPr id="0" name=""/>
        <dsp:cNvSpPr/>
      </dsp:nvSpPr>
      <dsp:spPr>
        <a:xfrm>
          <a:off x="1483734" y="2948435"/>
          <a:ext cx="1755000" cy="140199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en-US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ไม่เกิน  100,000 บาท</a:t>
          </a:r>
          <a:endParaRPr lang="en-US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83734" y="2948435"/>
        <a:ext cx="1755000" cy="140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10E3C75-BBF2-4E0C-B648-F07CF365CBE0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BA42153-2C9A-497C-BF6E-63CF714F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2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6CEE7-60E1-44EB-8389-8BB791C6CE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DACD-9449-47A3-8C8C-50900E0A0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7B5E1-503A-419C-ADCC-BB9A0801B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BE0C2-3B45-4A92-B1B8-968DFB94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A912-13A6-499A-8766-85100B86603F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1511-8A19-402F-B535-0A0A322D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AB827-050F-40EE-889C-05271A80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52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DB8E-EF53-4DA2-B2EC-8B530573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72CCC-6E8D-4A91-B250-5904BE59C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B114-9F10-4414-917E-252F08EC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6D8F-038A-4C5B-B177-D4395A2573E3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D72FA-A3FF-4FE9-B964-74CBCBB6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7F5C-079E-4685-8F5C-4962444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6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AD7FA-C282-4872-AA34-1D0212277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0373B-7B43-49D5-83DA-69ECDF80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31367-326A-4E37-A770-126DFCA4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C724-4399-4355-BC0B-5DAF4E7AF284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9A17-84E9-44A2-853A-F30DD631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E2A4-51B1-4BA0-990B-60E7C01F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363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4ED5-1181-4B77-A8DC-6222355F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DDE4-B45D-4B9E-B838-96A2C038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30BF-C531-46E8-9CE6-B956CB05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E9B2-1948-4C99-B750-3C5ADB08F580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87CC-E275-4E05-9FC8-13F2D161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299-0CB1-49C4-9125-68DFE1AD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833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B329-9853-440F-8735-89DAF836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4AC1-F222-41AA-91C8-F8494F26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EE8E-94D3-4880-A26B-0381AB1F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303-4B44-4F2D-A9ED-7A43D0BAFBFF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4B508-1636-4E6D-9919-A4183377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D1C0-EEFB-4C21-A714-712DE3D6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256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1E51-DBEE-46F2-8443-46DC6EF3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CCFA-7843-4F73-9828-4E0F472D1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31E49-164C-449F-B25D-FDC0757FD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2003-5187-40A0-9973-B70F9406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800B-91D4-4DD4-A5D9-6FE37940B3CB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C0D87-A44E-478E-A15E-65076FB9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AEBDE-EFCC-4EA1-BCD0-6FB637D6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5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7C14-3A2A-4C15-88DE-E968E67F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D368A-1F16-425D-83B8-21AAE9306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E70AB-661E-48EF-BA5A-971C5DF6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8B6DB-AB16-4FAA-99EE-3D6F7018A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6D22A-A2F2-4521-A3BC-4A6BB40E1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C0594-0DA5-46E0-B96C-1D217D1D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B1B4-A710-4FCD-ADBF-F299413B0C7E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DA71F-8484-4400-995B-1F9276B7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CADFA-3FF5-4A1E-9A80-1A825DA7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EBC5-C5EE-46A7-8073-3BCC7C80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A6987-FDAF-4001-B556-6E2D51D0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0F3-B79F-42E0-A042-DBDAA379D88F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38E25-58F8-48FC-9040-B4C6C3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80750-BC4F-4C59-A92E-E81E980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74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993B6-8423-481D-B5B7-9BF2ACBB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AE71-BFB3-4085-B139-5208C8AB105C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126F5-1CA0-4086-86A2-321E99B8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7BAC-20D1-4730-A2BA-A257098C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310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851D-1DD3-4B04-BCB4-361FDB03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DDF3-8653-460F-A0E9-9E1DB4B3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845F-55A0-452A-A076-DDC9808F1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F53BE-D36E-4211-8820-8BF050AC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F419-3610-45CC-8AB8-61D7C3F235FC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EDAE-25D0-4FFB-80FC-C029AEDA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1C11-6C9A-410F-9FCC-7D9E1780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67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25BD-1A96-4F36-BDE7-1843997A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AD85F-C62E-4197-BC62-B509AAA1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1DB0-AD9C-4AA3-9018-DCDBCF070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13F2-C339-4DB4-A2F2-719318ED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AD9C-8537-4492-9B84-4476F885B12D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5C236-1C51-4F44-8886-EB227D38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6C127-7583-4AE9-BE1D-35395772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92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85E42-D555-4D9C-9B01-98965337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21655-253D-4FA1-826E-D99850C8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5C0A-435E-408A-BF6F-D145D7C2C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01C4-CD8B-4A6B-8797-3AB21458EA44}" type="datetime1">
              <a:rPr lang="th-TH" smtClean="0"/>
              <a:t>20/09/64</a:t>
            </a:fld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4BA9-6C28-4E0E-B5AB-2491C6FB8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0642B-1932-40BC-8F8E-8D34C762F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FCB2-29DF-4D22-910F-0A8CB231BD3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39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diagramData" Target="../diagrams/data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6.sv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66063B-70C7-441D-B934-EB2D261269D0}"/>
              </a:ext>
            </a:extLst>
          </p:cNvPr>
          <p:cNvSpPr txBox="1"/>
          <p:nvPr/>
        </p:nvSpPr>
        <p:spPr>
          <a:xfrm>
            <a:off x="1320217" y="1587021"/>
            <a:ext cx="10161166" cy="1323439"/>
          </a:xfrm>
          <a:prstGeom prst="rect">
            <a:avLst/>
          </a:prstGeom>
          <a:solidFill>
            <a:srgbClr val="BDE5E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การช่วยเหลือเบื้องต้นกรณีผู้รับบริการได้รับความเสียหาย</a:t>
            </a:r>
            <a:b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จากการรับวัคซีนป้องกันโรคติดเชื้อไวรัสโคโรนา 2019 </a:t>
            </a:r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หรือโรคโควิด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DA2AE-93B1-4DFC-A711-A6C6869F42BF}"/>
              </a:ext>
            </a:extLst>
          </p:cNvPr>
          <p:cNvSpPr txBox="1"/>
          <p:nvPr/>
        </p:nvSpPr>
        <p:spPr>
          <a:xfrm>
            <a:off x="3298874" y="3031440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เขต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</p:txBody>
      </p:sp>
      <p:pic>
        <p:nvPicPr>
          <p:cNvPr id="8" name="Picture 2" descr="7 ข้อปฏิบัติ ก่อนฉีดวัคซีนโควิด-19">
            <a:extLst>
              <a:ext uri="{FF2B5EF4-FFF2-40B4-BE49-F238E27FC236}">
                <a16:creationId xmlns:a16="http://schemas.microsoft.com/office/drawing/2014/main" id="{0AE449AE-6A39-40D3-B34E-64C48D035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5" b="1"/>
          <a:stretch/>
        </p:blipFill>
        <p:spPr bwMode="auto">
          <a:xfrm>
            <a:off x="417341" y="3255041"/>
            <a:ext cx="2271933" cy="22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9F8AA-3DA0-4B65-B173-A67648F2357C}"/>
              </a:ext>
            </a:extLst>
          </p:cNvPr>
          <p:cNvSpPr txBox="1"/>
          <p:nvPr/>
        </p:nvSpPr>
        <p:spPr>
          <a:xfrm>
            <a:off x="3121697" y="3720456"/>
            <a:ext cx="65582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 </a:t>
            </a:r>
          </a:p>
          <a:p>
            <a:pPr algn="ctr"/>
            <a:r>
              <a:rPr lang="th-TH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คณะอนุกรรมการหลักประกันสุขภาพ</a:t>
            </a:r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ระดับเขตพื้นที่ </a:t>
            </a:r>
            <a:r>
              <a:rPr lang="th-TH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เขต</a:t>
            </a:r>
            <a:r>
              <a:rPr lang="en-US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 5</a:t>
            </a:r>
            <a:r>
              <a:rPr lang="th-TH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 ราชบุรี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22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กันยายน 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2564</a:t>
            </a:r>
            <a:endParaRPr lang="en-US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C4A01-CC91-4216-A1AE-2E8FD6F47622}"/>
              </a:ext>
            </a:extLst>
          </p:cNvPr>
          <p:cNvSpPr txBox="1"/>
          <p:nvPr/>
        </p:nvSpPr>
        <p:spPr>
          <a:xfrm>
            <a:off x="9679903" y="95917"/>
            <a:ext cx="2342534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3.5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21939-A398-45E2-914E-8CA7A0CA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465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13CD3-52BE-48D6-A6FB-602A18EA7B49}"/>
              </a:ext>
            </a:extLst>
          </p:cNvPr>
          <p:cNvSpPr txBox="1"/>
          <p:nvPr/>
        </p:nvSpPr>
        <p:spPr>
          <a:xfrm>
            <a:off x="1936926" y="93616"/>
            <a:ext cx="8587251" cy="1077218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ภาพรวมประเทศ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12697-4DB8-4B3E-8AB4-1A4D92B3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7" t="33325" r="3125" b="21764"/>
          <a:stretch/>
        </p:blipFill>
        <p:spPr>
          <a:xfrm>
            <a:off x="0" y="1555200"/>
            <a:ext cx="12020243" cy="374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13628-11AD-49C0-A3A2-D163E402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768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13CD3-52BE-48D6-A6FB-602A18EA7B49}"/>
              </a:ext>
            </a:extLst>
          </p:cNvPr>
          <p:cNvSpPr txBox="1"/>
          <p:nvPr/>
        </p:nvSpPr>
        <p:spPr>
          <a:xfrm>
            <a:off x="1845486" y="93616"/>
            <a:ext cx="8587251" cy="1077218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ภาพรวมประเทศ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3C63C-73B7-4BE4-9D3A-5BC3A3FD5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7" t="26878" r="29566" b="24432"/>
          <a:stretch/>
        </p:blipFill>
        <p:spPr>
          <a:xfrm>
            <a:off x="785859" y="1414947"/>
            <a:ext cx="10889384" cy="44372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2B708-667C-4AA7-AAD4-C57CF6B8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653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AA46E-B973-478C-ABD4-9D9D08D1F3BB}"/>
              </a:ext>
            </a:extLst>
          </p:cNvPr>
          <p:cNvSpPr txBox="1"/>
          <p:nvPr/>
        </p:nvSpPr>
        <p:spPr>
          <a:xfrm>
            <a:off x="761887" y="93616"/>
            <a:ext cx="1082765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08669-75BA-4028-A11D-54AADC9CF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6" t="20430" r="3624" b="5756"/>
          <a:stretch/>
        </p:blipFill>
        <p:spPr>
          <a:xfrm>
            <a:off x="594245" y="853440"/>
            <a:ext cx="11101979" cy="55316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1BD0A0-32B5-4161-8A78-8152ECF5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428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AA46E-B973-478C-ABD4-9D9D08D1F3BB}"/>
              </a:ext>
            </a:extLst>
          </p:cNvPr>
          <p:cNvSpPr txBox="1"/>
          <p:nvPr/>
        </p:nvSpPr>
        <p:spPr>
          <a:xfrm>
            <a:off x="691551" y="178024"/>
            <a:ext cx="108276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สปสช.เขต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จำแนกรายจังหวัด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912C713-ECBB-44B7-8869-71E7015DF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16000"/>
              </p:ext>
            </p:extLst>
          </p:nvPr>
        </p:nvGraphicFramePr>
        <p:xfrm>
          <a:off x="309489" y="1480461"/>
          <a:ext cx="11633984" cy="4978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698">
                  <a:extLst>
                    <a:ext uri="{9D8B030D-6E8A-4147-A177-3AD203B41FA5}">
                      <a16:colId xmlns:a16="http://schemas.microsoft.com/office/drawing/2014/main" val="161587143"/>
                    </a:ext>
                  </a:extLst>
                </a:gridCol>
                <a:gridCol w="1186265">
                  <a:extLst>
                    <a:ext uri="{9D8B030D-6E8A-4147-A177-3AD203B41FA5}">
                      <a16:colId xmlns:a16="http://schemas.microsoft.com/office/drawing/2014/main" val="1811452988"/>
                    </a:ext>
                  </a:extLst>
                </a:gridCol>
                <a:gridCol w="1134419">
                  <a:extLst>
                    <a:ext uri="{9D8B030D-6E8A-4147-A177-3AD203B41FA5}">
                      <a16:colId xmlns:a16="http://schemas.microsoft.com/office/drawing/2014/main" val="2765023328"/>
                    </a:ext>
                  </a:extLst>
                </a:gridCol>
                <a:gridCol w="1273794">
                  <a:extLst>
                    <a:ext uri="{9D8B030D-6E8A-4147-A177-3AD203B41FA5}">
                      <a16:colId xmlns:a16="http://schemas.microsoft.com/office/drawing/2014/main" val="984599119"/>
                    </a:ext>
                  </a:extLst>
                </a:gridCol>
                <a:gridCol w="1150584">
                  <a:extLst>
                    <a:ext uri="{9D8B030D-6E8A-4147-A177-3AD203B41FA5}">
                      <a16:colId xmlns:a16="http://schemas.microsoft.com/office/drawing/2014/main" val="2000428915"/>
                    </a:ext>
                  </a:extLst>
                </a:gridCol>
                <a:gridCol w="1543722">
                  <a:extLst>
                    <a:ext uri="{9D8B030D-6E8A-4147-A177-3AD203B41FA5}">
                      <a16:colId xmlns:a16="http://schemas.microsoft.com/office/drawing/2014/main" val="3619207916"/>
                    </a:ext>
                  </a:extLst>
                </a:gridCol>
                <a:gridCol w="1028902">
                  <a:extLst>
                    <a:ext uri="{9D8B030D-6E8A-4147-A177-3AD203B41FA5}">
                      <a16:colId xmlns:a16="http://schemas.microsoft.com/office/drawing/2014/main" val="3686304087"/>
                    </a:ext>
                  </a:extLst>
                </a:gridCol>
                <a:gridCol w="1243436">
                  <a:extLst>
                    <a:ext uri="{9D8B030D-6E8A-4147-A177-3AD203B41FA5}">
                      <a16:colId xmlns:a16="http://schemas.microsoft.com/office/drawing/2014/main" val="3931634523"/>
                    </a:ext>
                  </a:extLst>
                </a:gridCol>
                <a:gridCol w="1572164">
                  <a:extLst>
                    <a:ext uri="{9D8B030D-6E8A-4147-A177-3AD203B41FA5}">
                      <a16:colId xmlns:a16="http://schemas.microsoft.com/office/drawing/2014/main" val="2164771172"/>
                    </a:ext>
                  </a:extLst>
                </a:gridCol>
              </a:tblGrid>
              <a:tr h="8957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คำร้อง</a:t>
                      </a:r>
                      <a:b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เข้าเกณฑ์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ไม่เข้าเกณฑ์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รอการพิจารณา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จำนวนเงินช่วยเหลือ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จำนวนอุทธรณ์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ช่วยเหลือเพิ่มเติม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รวมช่วยเหลือทั้งหมด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521401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3,107,000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158,000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3,265,000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213695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1,499,000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1,502,000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34442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788,000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793,000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22802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1,863,000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1,863,000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40343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สมุทรสงคราม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553276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2,124,000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2,614,000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361766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526,000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646,000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165236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239,000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256,000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103096"/>
                  </a:ext>
                </a:extLst>
              </a:tr>
              <a:tr h="4536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10,186,000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793,000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10,979,000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55275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78BF9-DD4B-4971-9C7C-16405608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960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AA46E-B973-478C-ABD4-9D9D08D1F3BB}"/>
              </a:ext>
            </a:extLst>
          </p:cNvPr>
          <p:cNvSpPr txBox="1"/>
          <p:nvPr/>
        </p:nvSpPr>
        <p:spPr>
          <a:xfrm>
            <a:off x="719680" y="164402"/>
            <a:ext cx="108276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สปสช.เขต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จำแนกตามเพศ อายุ และชนิดของวัคซีน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EBB35-DE1C-4989-B195-AD7A5EB45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14" t="27291" r="3572" b="28455"/>
          <a:stretch/>
        </p:blipFill>
        <p:spPr>
          <a:xfrm>
            <a:off x="419128" y="1878014"/>
            <a:ext cx="5433032" cy="353739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689A1-4A18-495A-A565-AF45668C8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9" t="35760" r="43131" b="19350"/>
          <a:stretch/>
        </p:blipFill>
        <p:spPr>
          <a:xfrm>
            <a:off x="6102918" y="1817642"/>
            <a:ext cx="5669954" cy="36687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048AF-4913-489A-A3A6-D1B342BC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131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AA46E-B973-478C-ABD4-9D9D08D1F3BB}"/>
              </a:ext>
            </a:extLst>
          </p:cNvPr>
          <p:cNvSpPr txBox="1"/>
          <p:nvPr/>
        </p:nvSpPr>
        <p:spPr>
          <a:xfrm>
            <a:off x="846292" y="192092"/>
            <a:ext cx="108276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สปสช.เขต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จำแนกตามประเภทการช่วยเหลือ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และจำนวนวันที่ได้รับเงินโอน 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4417F-6F24-4C54-9B85-508068863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2" t="32161" r="57381" b="23161"/>
          <a:stretch/>
        </p:blipFill>
        <p:spPr>
          <a:xfrm>
            <a:off x="6290000" y="1513620"/>
            <a:ext cx="4772263" cy="4495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74AAF-FF47-4349-ABE4-51ED9859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10" t="35337" r="30357" b="18080"/>
          <a:stretch/>
        </p:blipFill>
        <p:spPr>
          <a:xfrm>
            <a:off x="1129737" y="1513620"/>
            <a:ext cx="4530394" cy="4593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CE486-83EC-483B-83A1-4E826E20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019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D869-F20A-4405-9076-CEE0633B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0" y="423184"/>
            <a:ext cx="6070600" cy="772570"/>
          </a:xfrm>
          <a:solidFill>
            <a:srgbClr val="F86EF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 อปสข.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F61B-72DE-45ED-9FBB-9E9BEF4A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001"/>
            <a:ext cx="10874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เพื่อโปรดทราบผล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เหลือเบื้องต้นกรณีผู้รับบริการได้รับความเสียหายจากการรับวัคซีนป้องกันโรคติดเชื้อไวรัสโคโรนา 2019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หรือโรคโควิด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19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เขต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12CAA-2053-43D8-A028-2889749D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48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11">
            <a:extLst>
              <a:ext uri="{FF2B5EF4-FFF2-40B4-BE49-F238E27FC236}">
                <a16:creationId xmlns:a16="http://schemas.microsoft.com/office/drawing/2014/main" id="{61C37954-BBBB-466D-B096-77DBA63B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39" y="90844"/>
            <a:ext cx="11283219" cy="1200329"/>
          </a:xfrm>
          <a:prstGeom prst="rect">
            <a:avLst/>
          </a:prstGeom>
          <a:solidFill>
            <a:srgbClr val="BDE5E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17961" dir="2700000" algn="ctr" rotWithShape="0">
              <a:srgbClr val="FFFFCC"/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องค์ประกอบของคณะอนุกรรมการพิจารณาวินิจฉัยคำร้องขอรับเงินช่วยเหลือเบื้องต้นฯ </a:t>
            </a:r>
          </a:p>
          <a:p>
            <a:pPr algn="ctr" eaLnBrk="1" hangingPunct="1"/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(ไม่เกิน 5 คน) </a:t>
            </a:r>
          </a:p>
        </p:txBody>
      </p:sp>
      <p:sp>
        <p:nvSpPr>
          <p:cNvPr id="72711" name="Text Box 13">
            <a:extLst>
              <a:ext uri="{FF2B5EF4-FFF2-40B4-BE49-F238E27FC236}">
                <a16:creationId xmlns:a16="http://schemas.microsoft.com/office/drawing/2014/main" id="{7BF52039-0E0D-41A5-A820-5370BC42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652" y="5064691"/>
            <a:ext cx="2295776" cy="95410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rIns="36000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แพทย์ผู้เชี่ยวชาญ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ด้านโรคติดเชื้อ (2 คน)</a:t>
            </a:r>
          </a:p>
        </p:txBody>
      </p:sp>
      <p:sp>
        <p:nvSpPr>
          <p:cNvPr id="72715" name="Text Box 13">
            <a:extLst>
              <a:ext uri="{FF2B5EF4-FFF2-40B4-BE49-F238E27FC236}">
                <a16:creationId xmlns:a16="http://schemas.microsoft.com/office/drawing/2014/main" id="{BD0C91F4-816F-4B8C-8256-2C75ED9B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055" y="5083726"/>
            <a:ext cx="3254799" cy="92333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rIns="36000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600" b="1" spc="-6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ผู้อำนวยการ สปสช.เขต 5 ราชบุรี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เป็นประธานคณะอนุกรรมการ</a:t>
            </a:r>
          </a:p>
        </p:txBody>
      </p:sp>
      <p:pic>
        <p:nvPicPr>
          <p:cNvPr id="8194" name="Picture 2" descr="ผู้จัดการ ดาวน์โหลดรูปภาพ (รหัส) 400237214_ขนาด 20 M_รูปแบบรูปภาพ PNG  _th.lovepik.com">
            <a:extLst>
              <a:ext uri="{FF2B5EF4-FFF2-40B4-BE49-F238E27FC236}">
                <a16:creationId xmlns:a16="http://schemas.microsoft.com/office/drawing/2014/main" id="{3CC3B23D-A529-4B96-A3B6-14DACBA14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2" y="1770444"/>
            <a:ext cx="3235094" cy="33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3">
            <a:extLst>
              <a:ext uri="{FF2B5EF4-FFF2-40B4-BE49-F238E27FC236}">
                <a16:creationId xmlns:a16="http://schemas.microsoft.com/office/drawing/2014/main" id="{449DC6DB-2B21-493C-A404-FAD74056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075" y="5299169"/>
            <a:ext cx="2444129" cy="52322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ผู้เกี่ยวข้อง (2 คน)</a:t>
            </a:r>
          </a:p>
        </p:txBody>
      </p:sp>
      <p:pic>
        <p:nvPicPr>
          <p:cNvPr id="8196" name="Picture 4" descr="สมัยนี้ นักเทคนิคการแพทย์ ก็เรียกว่าเป็น &quot;หมอ&quot; แล้วหรือ ? - Pantip">
            <a:extLst>
              <a:ext uri="{FF2B5EF4-FFF2-40B4-BE49-F238E27FC236}">
                <a16:creationId xmlns:a16="http://schemas.microsoft.com/office/drawing/2014/main" id="{8FE48037-7B77-439E-915F-3AE6F68BE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r="33820"/>
          <a:stretch/>
        </p:blipFill>
        <p:spPr bwMode="auto">
          <a:xfrm>
            <a:off x="9479026" y="1532933"/>
            <a:ext cx="2444130" cy="36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สมัยนี้ นักเทคนิคการแพทย์ ก็เรียกว่าเป็น &quot;หมอ&quot; แล้วหรือ ? - Pantip">
            <a:extLst>
              <a:ext uri="{FF2B5EF4-FFF2-40B4-BE49-F238E27FC236}">
                <a16:creationId xmlns:a16="http://schemas.microsoft.com/office/drawing/2014/main" id="{D243424C-656F-4CB4-8BC9-7C1E73547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3"/>
          <a:stretch/>
        </p:blipFill>
        <p:spPr bwMode="auto">
          <a:xfrm>
            <a:off x="6943373" y="1770445"/>
            <a:ext cx="2295775" cy="32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E8369CB1-5DAE-4F96-8204-4B1820C9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2" y="5083726"/>
            <a:ext cx="3235094" cy="95410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rIns="36000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 ส</a:t>
            </a:r>
            <a:r>
              <a:rPr lang="th-TH" altLang="en-US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 5 ราชบุรี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เป็นที่ปรึกษา</a:t>
            </a:r>
          </a:p>
        </p:txBody>
      </p:sp>
      <p:pic>
        <p:nvPicPr>
          <p:cNvPr id="2" name="Picture 2" descr="ผู้บริหารภาพ PNG เวกเตอร์และไฟล์ PSD | ดาวน์โหลดฟรีบน Pngtree">
            <a:extLst>
              <a:ext uri="{FF2B5EF4-FFF2-40B4-BE49-F238E27FC236}">
                <a16:creationId xmlns:a16="http://schemas.microsoft.com/office/drawing/2014/main" id="{64D10448-DA5A-470C-9343-F8AFDFBF2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r="17686" b="9253"/>
          <a:stretch/>
        </p:blipFill>
        <p:spPr bwMode="auto">
          <a:xfrm>
            <a:off x="647114" y="1597835"/>
            <a:ext cx="2253200" cy="33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07A63-9ADE-48C5-95F2-BB0D95BA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211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516C4F-A2D6-430A-A6F5-0E177B7E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703"/>
            <a:ext cx="12191999" cy="604682"/>
          </a:xfrm>
          <a:solidFill>
            <a:srgbClr val="BDE5E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เกณฑ์การพิจารณาคำร้อง ของ สปสช.เขต 5 ราชบุรี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C1B9CF-E360-403C-8E65-7DCAD0A4B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128773"/>
              </p:ext>
            </p:extLst>
          </p:nvPr>
        </p:nvGraphicFramePr>
        <p:xfrm>
          <a:off x="-641929" y="871343"/>
          <a:ext cx="12833929" cy="588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A5CE7-38A2-4F43-A5A5-237D1C55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646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Line 5">
            <a:extLst>
              <a:ext uri="{FF2B5EF4-FFF2-40B4-BE49-F238E27FC236}">
                <a16:creationId xmlns:a16="http://schemas.microsoft.com/office/drawing/2014/main" id="{F4AF9DD0-1F52-4854-96E2-D3C805E66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904875"/>
            <a:ext cx="47879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85" name="Group 7">
            <a:extLst>
              <a:ext uri="{FF2B5EF4-FFF2-40B4-BE49-F238E27FC236}">
                <a16:creationId xmlns:a16="http://schemas.microsoft.com/office/drawing/2014/main" id="{C1C632A9-FF87-4B88-ACE6-038DF5EDDDB8}"/>
              </a:ext>
            </a:extLst>
          </p:cNvPr>
          <p:cNvGrpSpPr>
            <a:grpSpLocks/>
          </p:cNvGrpSpPr>
          <p:nvPr/>
        </p:nvGrpSpPr>
        <p:grpSpPr bwMode="auto">
          <a:xfrm>
            <a:off x="2289981" y="82140"/>
            <a:ext cx="8398679" cy="1474788"/>
            <a:chOff x="657" y="1616"/>
            <a:chExt cx="1452" cy="4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690" name="AutoShape 8">
              <a:extLst>
                <a:ext uri="{FF2B5EF4-FFF2-40B4-BE49-F238E27FC236}">
                  <a16:creationId xmlns:a16="http://schemas.microsoft.com/office/drawing/2014/main" id="{DDD1E80C-04CC-4E56-A74E-B9E451A11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1691" name="AutoShape 9">
              <a:extLst>
                <a:ext uri="{FF2B5EF4-FFF2-40B4-BE49-F238E27FC236}">
                  <a16:creationId xmlns:a16="http://schemas.microsoft.com/office/drawing/2014/main" id="{F2D59611-C4AD-4F8E-BE45-CDCBEEA7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1692" name="AutoShape 10">
              <a:extLst>
                <a:ext uri="{FF2B5EF4-FFF2-40B4-BE49-F238E27FC236}">
                  <a16:creationId xmlns:a16="http://schemas.microsoft.com/office/drawing/2014/main" id="{942565AB-F4AA-4F96-9E0E-6020E5154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71686" name="Text Box 15">
            <a:extLst>
              <a:ext uri="{FF2B5EF4-FFF2-40B4-BE49-F238E27FC236}">
                <a16:creationId xmlns:a16="http://schemas.microsoft.com/office/drawing/2014/main" id="{EFE7286F-2808-423F-A4C0-85DB29C7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610" y="163347"/>
            <a:ext cx="9407397" cy="13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ประเภทของความเสียหายและ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อัตราการจ่ายเงินช่วยเหลือเบื้องต้น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06E02E-B9A6-41AF-A4D2-E869DC722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787781"/>
              </p:ext>
            </p:extLst>
          </p:nvPr>
        </p:nvGraphicFramePr>
        <p:xfrm>
          <a:off x="2074992" y="1720275"/>
          <a:ext cx="7094029" cy="513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A3245B-DE99-4AE3-AFBC-7462E8790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880361"/>
              </p:ext>
            </p:extLst>
          </p:nvPr>
        </p:nvGraphicFramePr>
        <p:xfrm>
          <a:off x="8274050" y="2113299"/>
          <a:ext cx="4710430" cy="435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E49B4707-F91B-4F5E-A34D-47D6B396E2E8}"/>
              </a:ext>
            </a:extLst>
          </p:cNvPr>
          <p:cNvSpPr/>
          <p:nvPr/>
        </p:nvSpPr>
        <p:spPr>
          <a:xfrm>
            <a:off x="9169022" y="2688336"/>
            <a:ext cx="523618" cy="7406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B971ABE1-447A-4DFC-B45D-83EB7E870569}"/>
              </a:ext>
            </a:extLst>
          </p:cNvPr>
          <p:cNvSpPr/>
          <p:nvPr/>
        </p:nvSpPr>
        <p:spPr>
          <a:xfrm>
            <a:off x="9096189" y="4088943"/>
            <a:ext cx="523618" cy="7406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E03B722D-6BE8-4945-9BFF-CDBE74FB8E64}"/>
              </a:ext>
            </a:extLst>
          </p:cNvPr>
          <p:cNvSpPr/>
          <p:nvPr/>
        </p:nvSpPr>
        <p:spPr>
          <a:xfrm>
            <a:off x="9096189" y="5577221"/>
            <a:ext cx="523618" cy="7406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B401377E-3DA9-4324-8EA7-9E6D17F5B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8731" y="1970316"/>
            <a:ext cx="1580667" cy="1580667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5F772CAB-8A7B-4B6A-9823-7461AC23C6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70925" y="3510408"/>
            <a:ext cx="1580667" cy="1580667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67940567-EC99-449D-81C5-85B4A8791D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42840" y="4996398"/>
            <a:ext cx="1659810" cy="1659810"/>
          </a:xfrm>
          <a:prstGeom prst="rect">
            <a:avLst/>
          </a:prstGeom>
        </p:spPr>
      </p:pic>
      <p:pic>
        <p:nvPicPr>
          <p:cNvPr id="1026" name="Picture 2" descr="52000+ ถุงเงิน รูปภาพ_ภาพพื้นหลัง_th.lovepik.com รูปดาวน์โหลด">
            <a:extLst>
              <a:ext uri="{FF2B5EF4-FFF2-40B4-BE49-F238E27FC236}">
                <a16:creationId xmlns:a16="http://schemas.microsoft.com/office/drawing/2014/main" id="{2BBE1053-5DD9-45C1-83FA-96833F4B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0" t="10382" r="13746" b="8636"/>
          <a:stretch/>
        </p:blipFill>
        <p:spPr bwMode="auto">
          <a:xfrm>
            <a:off x="42524" y="3017237"/>
            <a:ext cx="2186608" cy="25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23DFE-8718-4B1A-BF07-1D432C8B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4</a:t>
            </a:fld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9045B2B8-9860-415A-8526-6D21B89C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947" y="748176"/>
            <a:ext cx="279435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dist="17961" dir="2700000" algn="ctr" rotWithShape="0">
              <a:srgbClr val="FFFFCC"/>
            </a:outerShdw>
          </a:effec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ผู้มีสิทธิยื่นคำร้อง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EE86AE4F-D088-4166-A3DC-CFC27722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659" y="760245"/>
            <a:ext cx="230543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dist="17961" dir="2700000" algn="ctr" rotWithShape="0">
              <a:srgbClr val="FFFFCC"/>
            </a:outerShdw>
          </a:effec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ผู้มีสิทธิรับเงิน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CE764F43-EC07-4C7C-ABA1-D47E74A1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97" y="1652965"/>
            <a:ext cx="2543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ผู้รับบริการ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8F2AB512-08E1-43FF-A489-C3C0A571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50" y="2444392"/>
            <a:ext cx="2033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ทายาท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B9E67499-FEEF-4615-ADBB-1AB3A842B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97" y="3235819"/>
            <a:ext cx="2024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ผู้อุปการะ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DF7C664-F36D-4B66-9FDB-68EAF9B0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97" y="4027246"/>
            <a:ext cx="3798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หน่วยบริการที่ให้บริการ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4E1D296-2B77-4AAF-80FF-6E2383C3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693" y="1652965"/>
            <a:ext cx="2543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ผู้รับบริการ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C7EAA45F-0EAB-4548-9FFA-FA18D2C16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146" y="2444392"/>
            <a:ext cx="2033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ทายาท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B9CA373E-C10A-4B0B-9A10-6C049FE3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693" y="3235819"/>
            <a:ext cx="2024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ผู้อุปการะ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F3A10-3E04-413D-AA81-895ADD27C358}"/>
              </a:ext>
            </a:extLst>
          </p:cNvPr>
          <p:cNvSpPr/>
          <p:nvPr/>
        </p:nvSpPr>
        <p:spPr>
          <a:xfrm>
            <a:off x="675249" y="590843"/>
            <a:ext cx="4867422" cy="4614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18ED4-3E73-47A4-8EDC-422B2F9E9DA1}"/>
              </a:ext>
            </a:extLst>
          </p:cNvPr>
          <p:cNvSpPr/>
          <p:nvPr/>
        </p:nvSpPr>
        <p:spPr>
          <a:xfrm>
            <a:off x="6888352" y="614981"/>
            <a:ext cx="4264001" cy="4614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047DD-2F5C-4994-BB48-9033D26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04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15C8D6D-039A-487A-A356-2E8AC8FD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6" y="191335"/>
            <a:ext cx="4908017" cy="70788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สถานที่ยื่นคำร้อง</a:t>
            </a:r>
            <a:endParaRPr lang="th-TH" altLang="en-US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AC74240-6B87-46F9-9744-6BF2088B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269" y="191335"/>
            <a:ext cx="4908017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วิธีการยื่นคำร้อง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54EDE-472E-4980-B074-0DF6F84AA546}"/>
              </a:ext>
            </a:extLst>
          </p:cNvPr>
          <p:cNvSpPr txBox="1"/>
          <p:nvPr/>
        </p:nvSpPr>
        <p:spPr>
          <a:xfrm>
            <a:off x="3159138" y="3671071"/>
            <a:ext cx="587372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การดำเนินงานของ สปสช.เขต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5EB8B-56F7-4D52-A9EF-C6642C81F12E}"/>
              </a:ext>
            </a:extLst>
          </p:cNvPr>
          <p:cNvSpPr txBox="1"/>
          <p:nvPr/>
        </p:nvSpPr>
        <p:spPr>
          <a:xfrm>
            <a:off x="1462265" y="4440987"/>
            <a:ext cx="9594293" cy="20621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กำหนดประชุมคณะอนุฯ ทุกวันอังคาร (บ่าย)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จะตัดข้อมูลทุกวันศุกร์ก่อนประชุม ยกเว้น กรณีเคสเร่งด่วน ตัดข้อมูลเช้าวันอังคาร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ผู้รับบริการได้รับเงินวันศุกร์ (กรณีธนาคารกรุงไทย และ ธกส.)  </a:t>
            </a:r>
            <a:b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และวันจันทร์ (กรณีธนาคารอื่นๆ ) หลังมีการจัดประชุม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483A4-B0DE-40D2-9ABC-DB0E66553616}"/>
              </a:ext>
            </a:extLst>
          </p:cNvPr>
          <p:cNvSpPr txBox="1"/>
          <p:nvPr/>
        </p:nvSpPr>
        <p:spPr>
          <a:xfrm>
            <a:off x="928467" y="1124826"/>
            <a:ext cx="4468837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1.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สปสช. สาขาเขต 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  <a:p>
            <a:pPr eaLnBrk="1" hangingPunct="1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2. สำนักงานสาธารณสุขจังหวัด </a:t>
            </a:r>
          </a:p>
          <a:p>
            <a:pPr eaLnBrk="1" hangingPunct="1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หน่วยบริการ 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A05FA-C1F5-4CDE-8E7F-1D57E07B26BC}"/>
              </a:ext>
            </a:extLst>
          </p:cNvPr>
          <p:cNvSpPr txBox="1"/>
          <p:nvPr/>
        </p:nvSpPr>
        <p:spPr>
          <a:xfrm>
            <a:off x="6794696" y="1130529"/>
            <a:ext cx="3651962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1.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ยื่นด้วยตนเอง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ส่งทางไปรษณีย์ลงทะเบียน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23D06-DD87-498E-A874-7BC37C9C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692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E9105B3D-7C13-4744-BB54-3CA17610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890" y="100529"/>
            <a:ext cx="10310560" cy="781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ไม่เห็นด้วยกับผลการพิจารณาคำร้อง....</a:t>
            </a:r>
            <a:endParaRPr lang="en-US" alt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827" name="Text Box 13">
            <a:extLst>
              <a:ext uri="{FF2B5EF4-FFF2-40B4-BE49-F238E27FC236}">
                <a16:creationId xmlns:a16="http://schemas.microsoft.com/office/drawing/2014/main" id="{3CEBBE74-91E9-4041-96D9-BE4090A5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257" y="2216522"/>
            <a:ext cx="36367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1.1) ผู้รับบริการ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1.2) ทายาท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1.3) ผู้อุปการะ	</a:t>
            </a:r>
          </a:p>
        </p:txBody>
      </p:sp>
      <p:sp>
        <p:nvSpPr>
          <p:cNvPr id="77830" name="Line 5">
            <a:extLst>
              <a:ext uri="{FF2B5EF4-FFF2-40B4-BE49-F238E27FC236}">
                <a16:creationId xmlns:a16="http://schemas.microsoft.com/office/drawing/2014/main" id="{3B8D4595-14D1-46EA-9A8E-2222A487AF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7555" y="1714600"/>
            <a:ext cx="4129087" cy="1746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6">
            <a:extLst>
              <a:ext uri="{FF2B5EF4-FFF2-40B4-BE49-F238E27FC236}">
                <a16:creationId xmlns:a16="http://schemas.microsoft.com/office/drawing/2014/main" id="{F4265F30-C602-453F-AF86-A8652C5C3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880" y="1724125"/>
            <a:ext cx="3779837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2" name="Group 7">
            <a:extLst>
              <a:ext uri="{FF2B5EF4-FFF2-40B4-BE49-F238E27FC236}">
                <a16:creationId xmlns:a16="http://schemas.microsoft.com/office/drawing/2014/main" id="{A2B4105A-84B0-4E26-B549-25658588C3E6}"/>
              </a:ext>
            </a:extLst>
          </p:cNvPr>
          <p:cNvGrpSpPr>
            <a:grpSpLocks/>
          </p:cNvGrpSpPr>
          <p:nvPr/>
        </p:nvGrpSpPr>
        <p:grpSpPr bwMode="auto">
          <a:xfrm>
            <a:off x="1457762" y="1239665"/>
            <a:ext cx="3811955" cy="908050"/>
            <a:chOff x="657" y="1616"/>
            <a:chExt cx="1452" cy="42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7835" name="AutoShape 8">
              <a:extLst>
                <a:ext uri="{FF2B5EF4-FFF2-40B4-BE49-F238E27FC236}">
                  <a16:creationId xmlns:a16="http://schemas.microsoft.com/office/drawing/2014/main" id="{B5E653F1-A33C-4FB2-A7E3-0EEC0C74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6" name="AutoShape 9">
              <a:extLst>
                <a:ext uri="{FF2B5EF4-FFF2-40B4-BE49-F238E27FC236}">
                  <a16:creationId xmlns:a16="http://schemas.microsoft.com/office/drawing/2014/main" id="{6E23BB29-1546-42BE-8AC0-29FD02D5E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7" name="AutoShape 10">
              <a:extLst>
                <a:ext uri="{FF2B5EF4-FFF2-40B4-BE49-F238E27FC236}">
                  <a16:creationId xmlns:a16="http://schemas.microsoft.com/office/drawing/2014/main" id="{F4C857BB-FA3C-44E8-8534-11DD013C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77833" name="Text Box 11">
            <a:extLst>
              <a:ext uri="{FF2B5EF4-FFF2-40B4-BE49-F238E27FC236}">
                <a16:creationId xmlns:a16="http://schemas.microsoft.com/office/drawing/2014/main" id="{390D6BB0-2287-4FFA-964E-E4019253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54" y="1331837"/>
            <a:ext cx="3001143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1.ผู้มีสิทธิยื่นอุทธรณ์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5C039BA9-CE71-4F54-99D1-F252F8A553FA}"/>
              </a:ext>
            </a:extLst>
          </p:cNvPr>
          <p:cNvGrpSpPr>
            <a:grpSpLocks/>
          </p:cNvGrpSpPr>
          <p:nvPr/>
        </p:nvGrpSpPr>
        <p:grpSpPr bwMode="auto">
          <a:xfrm>
            <a:off x="7225080" y="1297933"/>
            <a:ext cx="4282292" cy="872951"/>
            <a:chOff x="657" y="1616"/>
            <a:chExt cx="1452" cy="4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id="{42818CDE-432A-4488-B13E-4389499B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79CEAE1D-16E9-46D6-9EC4-03B9F1EDF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32F9CF-C324-4DCE-90E8-4FE7EC9B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616"/>
              <a:ext cx="1270" cy="423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:a16="http://schemas.microsoft.com/office/drawing/2014/main" id="{C2D6B513-9A9A-46E1-8B52-29937A69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812" y="1398858"/>
            <a:ext cx="2988319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2.สถานที่ยื่นอุทธรณ์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852BE6E9-8DB9-463F-B2D6-2BD6B5145F18}"/>
              </a:ext>
            </a:extLst>
          </p:cNvPr>
          <p:cNvSpPr/>
          <p:nvPr/>
        </p:nvSpPr>
        <p:spPr>
          <a:xfrm>
            <a:off x="5921352" y="1032352"/>
            <a:ext cx="620125" cy="3184893"/>
          </a:xfrm>
          <a:prstGeom prst="halfFrame">
            <a:avLst>
              <a:gd name="adj1" fmla="val 33333"/>
              <a:gd name="adj2" fmla="val 43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CEA4E-DCF0-468F-970D-CD4948770D3D}"/>
              </a:ext>
            </a:extLst>
          </p:cNvPr>
          <p:cNvSpPr txBox="1"/>
          <p:nvPr/>
        </p:nvSpPr>
        <p:spPr>
          <a:xfrm>
            <a:off x="1773689" y="4918918"/>
            <a:ext cx="898763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ยื่นอุทธรณ์ภายใน 30 วัน นับแต่วันที่ได้รับทราบการวินิจฉัย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ACCE2-A1BB-4060-80AF-AB34544007B5}"/>
              </a:ext>
            </a:extLst>
          </p:cNvPr>
          <p:cNvSpPr txBox="1"/>
          <p:nvPr/>
        </p:nvSpPr>
        <p:spPr>
          <a:xfrm>
            <a:off x="6928552" y="2464645"/>
            <a:ext cx="44688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1.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สปสช. สาขาเขต  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  <a:p>
            <a:pPr eaLnBrk="1" hangingPunct="1"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2. สำนักงานสาธารณสุขจังหวัด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1A5A-3FF9-475F-8E60-487969F6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7</a:t>
            </a:fld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AA46E-B973-478C-ABD4-9D9D08D1F3BB}"/>
              </a:ext>
            </a:extLst>
          </p:cNvPr>
          <p:cNvSpPr txBox="1"/>
          <p:nvPr/>
        </p:nvSpPr>
        <p:spPr>
          <a:xfrm>
            <a:off x="1936926" y="93616"/>
            <a:ext cx="8587251" cy="1077218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ภาพรวมประเทศ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919B4-D51E-47BF-97EE-C1EBC1BCF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6" t="20208" r="3251" b="5979"/>
          <a:stretch/>
        </p:blipFill>
        <p:spPr>
          <a:xfrm>
            <a:off x="449943" y="1386840"/>
            <a:ext cx="11345817" cy="505968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F9B55-049E-4C0E-BF78-F18EF93A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290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3AA46E-B973-478C-ABD4-9D9D08D1F3BB}"/>
              </a:ext>
            </a:extLst>
          </p:cNvPr>
          <p:cNvSpPr txBox="1"/>
          <p:nvPr/>
        </p:nvSpPr>
        <p:spPr>
          <a:xfrm>
            <a:off x="1936926" y="93616"/>
            <a:ext cx="8587251" cy="1077218"/>
          </a:xfrm>
          <a:prstGeom prst="rect">
            <a:avLst/>
          </a:prstGeom>
          <a:solidFill>
            <a:srgbClr val="BDE5E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ผลการพิจารณาคำร้องฯ ตั้งแต่วันที่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ภาพรวมประเทศ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7BA608-4526-4EA4-851E-94B6F6B7B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89051"/>
              </p:ext>
            </p:extLst>
          </p:nvPr>
        </p:nvGraphicFramePr>
        <p:xfrm>
          <a:off x="435433" y="1249363"/>
          <a:ext cx="11437258" cy="5496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384">
                  <a:extLst>
                    <a:ext uri="{9D8B030D-6E8A-4147-A177-3AD203B41FA5}">
                      <a16:colId xmlns:a16="http://schemas.microsoft.com/office/drawing/2014/main" val="427352233"/>
                    </a:ext>
                  </a:extLst>
                </a:gridCol>
                <a:gridCol w="1124825">
                  <a:extLst>
                    <a:ext uri="{9D8B030D-6E8A-4147-A177-3AD203B41FA5}">
                      <a16:colId xmlns:a16="http://schemas.microsoft.com/office/drawing/2014/main" val="4095609616"/>
                    </a:ext>
                  </a:extLst>
                </a:gridCol>
                <a:gridCol w="1124825">
                  <a:extLst>
                    <a:ext uri="{9D8B030D-6E8A-4147-A177-3AD203B41FA5}">
                      <a16:colId xmlns:a16="http://schemas.microsoft.com/office/drawing/2014/main" val="3570844224"/>
                    </a:ext>
                  </a:extLst>
                </a:gridCol>
                <a:gridCol w="1124825">
                  <a:extLst>
                    <a:ext uri="{9D8B030D-6E8A-4147-A177-3AD203B41FA5}">
                      <a16:colId xmlns:a16="http://schemas.microsoft.com/office/drawing/2014/main" val="674653965"/>
                    </a:ext>
                  </a:extLst>
                </a:gridCol>
                <a:gridCol w="1124825">
                  <a:extLst>
                    <a:ext uri="{9D8B030D-6E8A-4147-A177-3AD203B41FA5}">
                      <a16:colId xmlns:a16="http://schemas.microsoft.com/office/drawing/2014/main" val="40637643"/>
                    </a:ext>
                  </a:extLst>
                </a:gridCol>
                <a:gridCol w="1665973">
                  <a:extLst>
                    <a:ext uri="{9D8B030D-6E8A-4147-A177-3AD203B41FA5}">
                      <a16:colId xmlns:a16="http://schemas.microsoft.com/office/drawing/2014/main" val="580727156"/>
                    </a:ext>
                  </a:extLst>
                </a:gridCol>
                <a:gridCol w="1204685">
                  <a:extLst>
                    <a:ext uri="{9D8B030D-6E8A-4147-A177-3AD203B41FA5}">
                      <a16:colId xmlns:a16="http://schemas.microsoft.com/office/drawing/2014/main" val="3874679196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1679788439"/>
                    </a:ext>
                  </a:extLst>
                </a:gridCol>
                <a:gridCol w="1596573">
                  <a:extLst>
                    <a:ext uri="{9D8B030D-6E8A-4147-A177-3AD203B41FA5}">
                      <a16:colId xmlns:a16="http://schemas.microsoft.com/office/drawing/2014/main" val="1202300461"/>
                    </a:ext>
                  </a:extLst>
                </a:gridCol>
              </a:tblGrid>
              <a:tr h="376237"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คำร้อง</a:t>
                      </a:r>
                      <a:br>
                        <a:rPr lang="en-US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เข้าเกณฑ์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ไม่เข้าเกณฑ์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รอการพิจารณา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</a:t>
                      </a:r>
                      <a:br>
                        <a:rPr lang="en-US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ช่วยเหลือ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br>
                        <a:rPr lang="en-US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อุทธรณ์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ช่วยเหลือ</a:t>
                      </a:r>
                      <a:br>
                        <a:rPr lang="en-US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เพิ่มเติม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รวมช่วยเหลือทั้งหมด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185629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627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11,473,000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290,500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11,763,500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392796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2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273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206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16,504,000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987,000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17,491,000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93108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3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9,814,000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667,500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10,481,500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752523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4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303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253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17,870,500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469,000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18,339,500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450714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10,186,000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793,000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10,979,000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79723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6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15,880,800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15,920,800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078290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7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126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9,880,500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438,000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10,318,500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106886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8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13,198,000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13,343,000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914859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9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12,067,000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602,500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12,669,500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067357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524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17,864,200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168,000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18,032,200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110712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11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301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189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7,844,500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2,384,500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10,229,000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517259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12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318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13,790,000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1,845,000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15,635,000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006592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l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13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1,020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706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214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15,342,500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6,073,000</a:t>
                      </a:r>
                      <a:endParaRPr lang="th-TH" sz="2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21,415,500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83388"/>
                  </a:ext>
                </a:extLst>
              </a:tr>
              <a:tr h="33889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8833" marT="88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4,811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3,402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1,111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298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171,715,000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247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14,903,000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186,618,000</a:t>
                      </a:r>
                      <a:endParaRPr lang="th-TH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33" marR="72000" marT="88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60909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A4E684-CBA8-4C78-AD96-7FC7546B704A}"/>
              </a:ext>
            </a:extLst>
          </p:cNvPr>
          <p:cNvSpPr/>
          <p:nvPr/>
        </p:nvSpPr>
        <p:spPr>
          <a:xfrm>
            <a:off x="333826" y="3251199"/>
            <a:ext cx="11669491" cy="4354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7B84F-C171-4D31-8277-20B58422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FCB2-29DF-4D22-910F-0A8CB231BD3A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900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1020</Words>
  <Application>Microsoft Office PowerPoint</Application>
  <PresentationFormat>Widescreen</PresentationFormat>
  <Paragraphs>321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TH Niramit AS</vt:lpstr>
      <vt:lpstr>TH SarabunPSK</vt:lpstr>
      <vt:lpstr>Office Theme</vt:lpstr>
      <vt:lpstr>PowerPoint Presentation</vt:lpstr>
      <vt:lpstr>PowerPoint Presentation</vt:lpstr>
      <vt:lpstr>เกณฑ์การพิจารณาคำร้อง ของ สปสช.เขต 5 ราชบุรี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เสนอ อปสข.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156</dc:creator>
  <cp:lastModifiedBy>chattika maeprasart</cp:lastModifiedBy>
  <cp:revision>282</cp:revision>
  <cp:lastPrinted>2021-09-19T16:23:08Z</cp:lastPrinted>
  <dcterms:created xsi:type="dcterms:W3CDTF">2021-05-17T04:02:09Z</dcterms:created>
  <dcterms:modified xsi:type="dcterms:W3CDTF">2021-09-19T17:22:19Z</dcterms:modified>
</cp:coreProperties>
</file>